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1" r:id="rId2"/>
    <p:sldId id="295" r:id="rId3"/>
    <p:sldId id="304" r:id="rId4"/>
    <p:sldId id="296" r:id="rId5"/>
    <p:sldId id="273" r:id="rId6"/>
    <p:sldId id="275" r:id="rId7"/>
    <p:sldId id="276" r:id="rId8"/>
    <p:sldId id="278" r:id="rId9"/>
    <p:sldId id="298" r:id="rId10"/>
    <p:sldId id="299" r:id="rId11"/>
    <p:sldId id="293" r:id="rId12"/>
    <p:sldId id="274" r:id="rId13"/>
    <p:sldId id="281" r:id="rId14"/>
    <p:sldId id="294" r:id="rId15"/>
    <p:sldId id="289" r:id="rId16"/>
    <p:sldId id="279" r:id="rId17"/>
    <p:sldId id="305" r:id="rId18"/>
    <p:sldId id="297" r:id="rId19"/>
    <p:sldId id="301" r:id="rId20"/>
    <p:sldId id="285" r:id="rId21"/>
    <p:sldId id="284" r:id="rId22"/>
    <p:sldId id="288" r:id="rId23"/>
    <p:sldId id="286" r:id="rId24"/>
    <p:sldId id="287" r:id="rId25"/>
    <p:sldId id="300" r:id="rId26"/>
    <p:sldId id="277" r:id="rId27"/>
    <p:sldId id="271" r:id="rId28"/>
    <p:sldId id="302" r:id="rId29"/>
    <p:sldId id="303" r:id="rId30"/>
    <p:sldId id="27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94660"/>
  </p:normalViewPr>
  <p:slideViewPr>
    <p:cSldViewPr snapToGrid="0">
      <p:cViewPr varScale="1">
        <p:scale>
          <a:sx n="88" d="100"/>
          <a:sy n="88" d="100"/>
        </p:scale>
        <p:origin x="43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B0675-8757-447A-83CF-CC083F130C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70F0E81-63F8-4763-A3E7-26F8C89BAF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5FEBECB-523C-41E2-B9E1-B49CE1AE13AA}"/>
              </a:ext>
            </a:extLst>
          </p:cNvPr>
          <p:cNvSpPr>
            <a:spLocks noGrp="1"/>
          </p:cNvSpPr>
          <p:nvPr>
            <p:ph type="dt" sz="half" idx="10"/>
          </p:nvPr>
        </p:nvSpPr>
        <p:spPr/>
        <p:txBody>
          <a:bodyPr/>
          <a:lstStyle/>
          <a:p>
            <a:fld id="{E1BC1721-5CED-45EF-BE6E-B0E4EE9D0A2D}" type="datetimeFigureOut">
              <a:rPr lang="en-GB" smtClean="0"/>
              <a:t>10/05/2019</a:t>
            </a:fld>
            <a:endParaRPr lang="en-GB"/>
          </a:p>
        </p:txBody>
      </p:sp>
      <p:sp>
        <p:nvSpPr>
          <p:cNvPr id="5" name="Footer Placeholder 4">
            <a:extLst>
              <a:ext uri="{FF2B5EF4-FFF2-40B4-BE49-F238E27FC236}">
                <a16:creationId xmlns:a16="http://schemas.microsoft.com/office/drawing/2014/main" id="{86604D4D-A040-43EC-A06E-C9FF87C38B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7F7B59-2655-4A16-9338-7A1FF6CF8D19}"/>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411695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5155-CF18-41CB-808D-4FFEF83B7E1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79E8E5-4A93-4144-A74A-E4277B86C5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156EA6-B229-4051-9622-1DE32230FF1C}"/>
              </a:ext>
            </a:extLst>
          </p:cNvPr>
          <p:cNvSpPr>
            <a:spLocks noGrp="1"/>
          </p:cNvSpPr>
          <p:nvPr>
            <p:ph type="dt" sz="half" idx="10"/>
          </p:nvPr>
        </p:nvSpPr>
        <p:spPr/>
        <p:txBody>
          <a:bodyPr/>
          <a:lstStyle/>
          <a:p>
            <a:fld id="{E1BC1721-5CED-45EF-BE6E-B0E4EE9D0A2D}" type="datetimeFigureOut">
              <a:rPr lang="en-GB" smtClean="0"/>
              <a:t>10/05/2019</a:t>
            </a:fld>
            <a:endParaRPr lang="en-GB"/>
          </a:p>
        </p:txBody>
      </p:sp>
      <p:sp>
        <p:nvSpPr>
          <p:cNvPr id="5" name="Footer Placeholder 4">
            <a:extLst>
              <a:ext uri="{FF2B5EF4-FFF2-40B4-BE49-F238E27FC236}">
                <a16:creationId xmlns:a16="http://schemas.microsoft.com/office/drawing/2014/main" id="{BF503293-2342-4F14-A185-C64E0A92A9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5BB794-E5CC-4227-A7E7-FBC0E600B404}"/>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980388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073342-0E6C-4501-BF2B-E0786C4A1C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B8BE0E-9B19-4456-888A-F6F7F6807DE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BFDC87-1937-4C86-B2C9-E983D0A24728}"/>
              </a:ext>
            </a:extLst>
          </p:cNvPr>
          <p:cNvSpPr>
            <a:spLocks noGrp="1"/>
          </p:cNvSpPr>
          <p:nvPr>
            <p:ph type="dt" sz="half" idx="10"/>
          </p:nvPr>
        </p:nvSpPr>
        <p:spPr/>
        <p:txBody>
          <a:bodyPr/>
          <a:lstStyle/>
          <a:p>
            <a:fld id="{E1BC1721-5CED-45EF-BE6E-B0E4EE9D0A2D}" type="datetimeFigureOut">
              <a:rPr lang="en-GB" smtClean="0"/>
              <a:t>10/05/2019</a:t>
            </a:fld>
            <a:endParaRPr lang="en-GB"/>
          </a:p>
        </p:txBody>
      </p:sp>
      <p:sp>
        <p:nvSpPr>
          <p:cNvPr id="5" name="Footer Placeholder 4">
            <a:extLst>
              <a:ext uri="{FF2B5EF4-FFF2-40B4-BE49-F238E27FC236}">
                <a16:creationId xmlns:a16="http://schemas.microsoft.com/office/drawing/2014/main" id="{97BFCCAE-ED23-4D74-BE54-E7F15ECDB6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912DE9-945B-41C5-9AB1-DF7338F77570}"/>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289583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DE08A-9BCB-4DB5-979B-7EC1A3B018A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102123-299D-424F-B91C-90DA27CBE9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D13501-214C-400D-B34D-AAD78D317CA2}"/>
              </a:ext>
            </a:extLst>
          </p:cNvPr>
          <p:cNvSpPr>
            <a:spLocks noGrp="1"/>
          </p:cNvSpPr>
          <p:nvPr>
            <p:ph type="dt" sz="half" idx="10"/>
          </p:nvPr>
        </p:nvSpPr>
        <p:spPr/>
        <p:txBody>
          <a:bodyPr/>
          <a:lstStyle/>
          <a:p>
            <a:fld id="{E1BC1721-5CED-45EF-BE6E-B0E4EE9D0A2D}" type="datetimeFigureOut">
              <a:rPr lang="en-GB" smtClean="0"/>
              <a:t>10/05/2019</a:t>
            </a:fld>
            <a:endParaRPr lang="en-GB"/>
          </a:p>
        </p:txBody>
      </p:sp>
      <p:sp>
        <p:nvSpPr>
          <p:cNvPr id="5" name="Footer Placeholder 4">
            <a:extLst>
              <a:ext uri="{FF2B5EF4-FFF2-40B4-BE49-F238E27FC236}">
                <a16:creationId xmlns:a16="http://schemas.microsoft.com/office/drawing/2014/main" id="{AAF2D5AC-7884-4CE0-9114-C283C3AC3F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A7731B-1E31-467B-9D31-C373F72828E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899268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A99BF-D77A-47E5-A333-21056D5C7F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443D1B4-FCD0-401F-9ECF-DA162FC947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5300FF4-C9B2-4ABA-817A-4F4C86102B68}"/>
              </a:ext>
            </a:extLst>
          </p:cNvPr>
          <p:cNvSpPr>
            <a:spLocks noGrp="1"/>
          </p:cNvSpPr>
          <p:nvPr>
            <p:ph type="dt" sz="half" idx="10"/>
          </p:nvPr>
        </p:nvSpPr>
        <p:spPr/>
        <p:txBody>
          <a:bodyPr/>
          <a:lstStyle/>
          <a:p>
            <a:fld id="{E1BC1721-5CED-45EF-BE6E-B0E4EE9D0A2D}" type="datetimeFigureOut">
              <a:rPr lang="en-GB" smtClean="0"/>
              <a:t>10/05/2019</a:t>
            </a:fld>
            <a:endParaRPr lang="en-GB"/>
          </a:p>
        </p:txBody>
      </p:sp>
      <p:sp>
        <p:nvSpPr>
          <p:cNvPr id="5" name="Footer Placeholder 4">
            <a:extLst>
              <a:ext uri="{FF2B5EF4-FFF2-40B4-BE49-F238E27FC236}">
                <a16:creationId xmlns:a16="http://schemas.microsoft.com/office/drawing/2014/main" id="{E8C7C576-1CEB-4D33-8290-3E35E137AA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D9411D-4FFA-4242-B90D-69DB0A1CBFDD}"/>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512705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EE83-8F23-44CE-B731-D6CDCF67D28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1000974-36F0-4517-9F41-0343A745C9F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4B17F36-4F18-4437-94CB-1BBE2231F9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040307B-A71C-463F-A8AD-2362947B6EF2}"/>
              </a:ext>
            </a:extLst>
          </p:cNvPr>
          <p:cNvSpPr>
            <a:spLocks noGrp="1"/>
          </p:cNvSpPr>
          <p:nvPr>
            <p:ph type="dt" sz="half" idx="10"/>
          </p:nvPr>
        </p:nvSpPr>
        <p:spPr/>
        <p:txBody>
          <a:bodyPr/>
          <a:lstStyle/>
          <a:p>
            <a:fld id="{E1BC1721-5CED-45EF-BE6E-B0E4EE9D0A2D}" type="datetimeFigureOut">
              <a:rPr lang="en-GB" smtClean="0"/>
              <a:t>10/05/2019</a:t>
            </a:fld>
            <a:endParaRPr lang="en-GB"/>
          </a:p>
        </p:txBody>
      </p:sp>
      <p:sp>
        <p:nvSpPr>
          <p:cNvPr id="6" name="Footer Placeholder 5">
            <a:extLst>
              <a:ext uri="{FF2B5EF4-FFF2-40B4-BE49-F238E27FC236}">
                <a16:creationId xmlns:a16="http://schemas.microsoft.com/office/drawing/2014/main" id="{334814C6-2B81-4B29-BC55-77856DEAE1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6C38BC-BD3A-457D-AD2D-E23689FC35F2}"/>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3954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0C950-00F3-4BEC-A7AF-73D734E69D5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A1057C-E2B4-44A8-866D-7665D2D51E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4185D7-9A58-4CAA-A1E2-456377B5BD7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5013CA9-67CF-445C-9FD9-4D11054E8E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CD929C-BC30-4351-B9FB-85F1B6BBD0D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381263-7B2F-4B44-84EC-DCD3AD647A2A}"/>
              </a:ext>
            </a:extLst>
          </p:cNvPr>
          <p:cNvSpPr>
            <a:spLocks noGrp="1"/>
          </p:cNvSpPr>
          <p:nvPr>
            <p:ph type="dt" sz="half" idx="10"/>
          </p:nvPr>
        </p:nvSpPr>
        <p:spPr/>
        <p:txBody>
          <a:bodyPr/>
          <a:lstStyle/>
          <a:p>
            <a:fld id="{E1BC1721-5CED-45EF-BE6E-B0E4EE9D0A2D}" type="datetimeFigureOut">
              <a:rPr lang="en-GB" smtClean="0"/>
              <a:t>10/05/2019</a:t>
            </a:fld>
            <a:endParaRPr lang="en-GB"/>
          </a:p>
        </p:txBody>
      </p:sp>
      <p:sp>
        <p:nvSpPr>
          <p:cNvPr id="8" name="Footer Placeholder 7">
            <a:extLst>
              <a:ext uri="{FF2B5EF4-FFF2-40B4-BE49-F238E27FC236}">
                <a16:creationId xmlns:a16="http://schemas.microsoft.com/office/drawing/2014/main" id="{2294B316-E30F-420C-A4D4-677C0ABCB07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8D8C8E-2E12-421C-BDB0-297E119766EF}"/>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022382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59D1F-951D-4B4F-905F-3D9885140F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0A8B11F-BE2C-493B-B668-EAE850937A1A}"/>
              </a:ext>
            </a:extLst>
          </p:cNvPr>
          <p:cNvSpPr>
            <a:spLocks noGrp="1"/>
          </p:cNvSpPr>
          <p:nvPr>
            <p:ph type="dt" sz="half" idx="10"/>
          </p:nvPr>
        </p:nvSpPr>
        <p:spPr/>
        <p:txBody>
          <a:bodyPr/>
          <a:lstStyle/>
          <a:p>
            <a:fld id="{E1BC1721-5CED-45EF-BE6E-B0E4EE9D0A2D}" type="datetimeFigureOut">
              <a:rPr lang="en-GB" smtClean="0"/>
              <a:t>10/05/2019</a:t>
            </a:fld>
            <a:endParaRPr lang="en-GB"/>
          </a:p>
        </p:txBody>
      </p:sp>
      <p:sp>
        <p:nvSpPr>
          <p:cNvPr id="4" name="Footer Placeholder 3">
            <a:extLst>
              <a:ext uri="{FF2B5EF4-FFF2-40B4-BE49-F238E27FC236}">
                <a16:creationId xmlns:a16="http://schemas.microsoft.com/office/drawing/2014/main" id="{E32DFAFC-1721-4F15-A1DC-32F1034CFFF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72CB011-1EE8-4DA0-BEEF-1156D174BB08}"/>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222002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17C5BF-8060-48B9-AAC4-7A192B2D807A}"/>
              </a:ext>
            </a:extLst>
          </p:cNvPr>
          <p:cNvSpPr>
            <a:spLocks noGrp="1"/>
          </p:cNvSpPr>
          <p:nvPr>
            <p:ph type="dt" sz="half" idx="10"/>
          </p:nvPr>
        </p:nvSpPr>
        <p:spPr/>
        <p:txBody>
          <a:bodyPr/>
          <a:lstStyle/>
          <a:p>
            <a:fld id="{E1BC1721-5CED-45EF-BE6E-B0E4EE9D0A2D}" type="datetimeFigureOut">
              <a:rPr lang="en-GB" smtClean="0"/>
              <a:t>10/05/2019</a:t>
            </a:fld>
            <a:endParaRPr lang="en-GB"/>
          </a:p>
        </p:txBody>
      </p:sp>
      <p:sp>
        <p:nvSpPr>
          <p:cNvPr id="3" name="Footer Placeholder 2">
            <a:extLst>
              <a:ext uri="{FF2B5EF4-FFF2-40B4-BE49-F238E27FC236}">
                <a16:creationId xmlns:a16="http://schemas.microsoft.com/office/drawing/2014/main" id="{36E805C8-0E11-4841-9BF9-FBF770ACFC9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16AD9FF-00E5-44FF-9D7E-60064FC18F23}"/>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098663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EDC3-9FD4-4D6B-9729-FA84BF3C81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8498AE-BC98-4168-B0A0-868A407A48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2957CDD-01C0-4799-BB11-E6E744E216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079E42-668E-46C6-954A-67901E4B4014}"/>
              </a:ext>
            </a:extLst>
          </p:cNvPr>
          <p:cNvSpPr>
            <a:spLocks noGrp="1"/>
          </p:cNvSpPr>
          <p:nvPr>
            <p:ph type="dt" sz="half" idx="10"/>
          </p:nvPr>
        </p:nvSpPr>
        <p:spPr/>
        <p:txBody>
          <a:bodyPr/>
          <a:lstStyle/>
          <a:p>
            <a:fld id="{E1BC1721-5CED-45EF-BE6E-B0E4EE9D0A2D}" type="datetimeFigureOut">
              <a:rPr lang="en-GB" smtClean="0"/>
              <a:t>10/05/2019</a:t>
            </a:fld>
            <a:endParaRPr lang="en-GB"/>
          </a:p>
        </p:txBody>
      </p:sp>
      <p:sp>
        <p:nvSpPr>
          <p:cNvPr id="6" name="Footer Placeholder 5">
            <a:extLst>
              <a:ext uri="{FF2B5EF4-FFF2-40B4-BE49-F238E27FC236}">
                <a16:creationId xmlns:a16="http://schemas.microsoft.com/office/drawing/2014/main" id="{E3B60014-4694-4A8B-B40C-73E85B5872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34F0D0-D719-4B77-8221-881A22C8F15C}"/>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137387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D647-53DC-40AB-8DE1-AE23C3C8ED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70BD5AE-C589-4C2D-9C0D-2CD8B0B5E2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8BBFD26-5B3D-4CC6-8408-BF7773A52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38B1A3-BD42-40AD-9958-685A16838FAB}"/>
              </a:ext>
            </a:extLst>
          </p:cNvPr>
          <p:cNvSpPr>
            <a:spLocks noGrp="1"/>
          </p:cNvSpPr>
          <p:nvPr>
            <p:ph type="dt" sz="half" idx="10"/>
          </p:nvPr>
        </p:nvSpPr>
        <p:spPr/>
        <p:txBody>
          <a:bodyPr/>
          <a:lstStyle/>
          <a:p>
            <a:fld id="{E1BC1721-5CED-45EF-BE6E-B0E4EE9D0A2D}" type="datetimeFigureOut">
              <a:rPr lang="en-GB" smtClean="0"/>
              <a:t>10/05/2019</a:t>
            </a:fld>
            <a:endParaRPr lang="en-GB"/>
          </a:p>
        </p:txBody>
      </p:sp>
      <p:sp>
        <p:nvSpPr>
          <p:cNvPr id="6" name="Footer Placeholder 5">
            <a:extLst>
              <a:ext uri="{FF2B5EF4-FFF2-40B4-BE49-F238E27FC236}">
                <a16:creationId xmlns:a16="http://schemas.microsoft.com/office/drawing/2014/main" id="{FA975511-8CF5-4705-B33D-BF4069FCCF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AE4949-EE42-46D6-ADDC-94A3885A655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965674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EFE30-20B6-4B28-B48C-8BBDCD75D6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AEC8A9-5610-4CD4-9BE5-DA332D755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FF7B26-E0A4-4676-8C30-0372856CF9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C1721-5CED-45EF-BE6E-B0E4EE9D0A2D}" type="datetimeFigureOut">
              <a:rPr lang="en-GB" smtClean="0"/>
              <a:t>10/05/2019</a:t>
            </a:fld>
            <a:endParaRPr lang="en-GB"/>
          </a:p>
        </p:txBody>
      </p:sp>
      <p:sp>
        <p:nvSpPr>
          <p:cNvPr id="5" name="Footer Placeholder 4">
            <a:extLst>
              <a:ext uri="{FF2B5EF4-FFF2-40B4-BE49-F238E27FC236}">
                <a16:creationId xmlns:a16="http://schemas.microsoft.com/office/drawing/2014/main" id="{9904D79F-B202-4D73-B245-79A385CDB2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DB2CD3D-7ECB-46D9-B76D-1F2FCF3A0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7B9412-599C-403D-8E36-E3E67135AD6E}" type="slidenum">
              <a:rPr lang="en-GB" smtClean="0"/>
              <a:t>‹#›</a:t>
            </a:fld>
            <a:endParaRPr lang="en-GB"/>
          </a:p>
        </p:txBody>
      </p:sp>
    </p:spTree>
    <p:extLst>
      <p:ext uri="{BB962C8B-B14F-4D97-AF65-F5344CB8AC3E}">
        <p14:creationId xmlns:p14="http://schemas.microsoft.com/office/powerpoint/2010/main" val="1937604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GB" b="1" dirty="0" smtClean="0"/>
              <a:t>Genomic dissection of inflammatory proteins</a:t>
            </a:r>
            <a:endParaRPr lang="en-GB" b="1" dirty="0"/>
          </a:p>
        </p:txBody>
      </p:sp>
      <p:sp>
        <p:nvSpPr>
          <p:cNvPr id="5" name="Subtitle 4"/>
          <p:cNvSpPr>
            <a:spLocks noGrp="1"/>
          </p:cNvSpPr>
          <p:nvPr>
            <p:ph type="subTitle" idx="1"/>
          </p:nvPr>
        </p:nvSpPr>
        <p:spPr/>
        <p:txBody>
          <a:bodyPr/>
          <a:lstStyle/>
          <a:p>
            <a:r>
              <a:rPr lang="en-GB" b="1" dirty="0"/>
              <a:t>https://jinghuazhao.github.io/INF/</a:t>
            </a:r>
            <a:endParaRPr lang="en-GB" b="1" dirty="0" smtClean="0"/>
          </a:p>
          <a:p>
            <a:r>
              <a:rPr lang="en-GB" b="1" dirty="0" smtClean="0"/>
              <a:t>On behalf of the SCALLOP/INF1 consortium</a:t>
            </a:r>
            <a:endParaRPr lang="en-GB" dirty="0"/>
          </a:p>
          <a:p>
            <a:r>
              <a:rPr lang="en-GB" dirty="0" smtClean="0"/>
              <a:t>10/5/2019</a:t>
            </a:r>
            <a:endParaRPr lang="en-GB" dirty="0"/>
          </a:p>
          <a:p>
            <a:endParaRPr lang="en-GB" dirty="0"/>
          </a:p>
        </p:txBody>
      </p:sp>
    </p:spTree>
    <p:extLst>
      <p:ext uri="{BB962C8B-B14F-4D97-AF65-F5344CB8AC3E}">
        <p14:creationId xmlns:p14="http://schemas.microsoft.com/office/powerpoint/2010/main" val="1535533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Q-Q </a:t>
            </a:r>
            <a:r>
              <a:rPr lang="en-GB" b="1" dirty="0" smtClean="0"/>
              <a:t>plot (QCGWAS)</a:t>
            </a:r>
            <a:endParaRPr lang="en-GB" b="1" dirty="0"/>
          </a:p>
        </p:txBody>
      </p:sp>
      <p:pic>
        <p:nvPicPr>
          <p:cNvPr id="6" name="Picture 5"/>
          <p:cNvPicPr>
            <a:picLocks noChangeAspect="1"/>
          </p:cNvPicPr>
          <p:nvPr/>
        </p:nvPicPr>
        <p:blipFill>
          <a:blip r:embed="rId2"/>
          <a:stretch>
            <a:fillRect/>
          </a:stretch>
        </p:blipFill>
        <p:spPr>
          <a:xfrm>
            <a:off x="3813057" y="1826989"/>
            <a:ext cx="4565885" cy="4349974"/>
          </a:xfrm>
          <a:prstGeom prst="rect">
            <a:avLst/>
          </a:prstGeom>
        </p:spPr>
      </p:pic>
    </p:spTree>
    <p:extLst>
      <p:ext uri="{BB962C8B-B14F-4D97-AF65-F5344CB8AC3E}">
        <p14:creationId xmlns:p14="http://schemas.microsoft.com/office/powerpoint/2010/main" val="1651468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065417" cy="2709001"/>
          </a:xfrm>
        </p:spPr>
        <p:txBody>
          <a:bodyPr>
            <a:normAutofit/>
          </a:bodyPr>
          <a:lstStyle/>
          <a:p>
            <a:pPr algn="ctr"/>
            <a:r>
              <a:rPr lang="en-GB" b="1" dirty="0" err="1" smtClean="0"/>
              <a:t>IFN.gamma</a:t>
            </a:r>
            <a:r>
              <a:rPr lang="en-GB" b="1" dirty="0"/>
              <a:t/>
            </a:r>
            <a:br>
              <a:rPr lang="en-GB" b="1" dirty="0"/>
            </a:br>
            <a:r>
              <a:rPr lang="en-GB" b="1" dirty="0" err="1"/>
              <a:t>ylim</a:t>
            </a:r>
            <a:r>
              <a:rPr lang="en-GB" b="1" dirty="0"/>
              <a:t>=c(0,25</a:t>
            </a:r>
            <a:r>
              <a:rPr lang="en-GB" b="1" dirty="0" smtClean="0"/>
              <a:t>)</a:t>
            </a:r>
            <a:br>
              <a:rPr lang="en-GB" b="1" dirty="0" smtClean="0"/>
            </a:br>
            <a:r>
              <a:rPr lang="en-GB" b="1" dirty="0" smtClean="0"/>
              <a:t>(</a:t>
            </a:r>
            <a:r>
              <a:rPr lang="en-GB" b="1" dirty="0" err="1" smtClean="0"/>
              <a:t>qqman</a:t>
            </a:r>
            <a:r>
              <a:rPr lang="en-GB" b="1" dirty="0" smtClean="0"/>
              <a:t>)</a:t>
            </a:r>
            <a:endParaRPr lang="en-GB" b="1" dirty="0"/>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875596" y="0"/>
            <a:ext cx="9316403" cy="6827272"/>
          </a:xfrm>
        </p:spPr>
      </p:pic>
    </p:spTree>
    <p:extLst>
      <p:ext uri="{BB962C8B-B14F-4D97-AF65-F5344CB8AC3E}">
        <p14:creationId xmlns:p14="http://schemas.microsoft.com/office/powerpoint/2010/main" val="893399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Associate information on LLOD</a:t>
            </a:r>
          </a:p>
        </p:txBody>
      </p:sp>
      <p:sp>
        <p:nvSpPr>
          <p:cNvPr id="3" name="Content Placeholder 2"/>
          <p:cNvSpPr>
            <a:spLocks noGrp="1"/>
          </p:cNvSpPr>
          <p:nvPr>
            <p:ph idx="1"/>
          </p:nvPr>
        </p:nvSpPr>
        <p:spPr/>
        <p:txBody>
          <a:bodyPr/>
          <a:lstStyle/>
          <a:p>
            <a:r>
              <a:rPr lang="en-GB" dirty="0"/>
              <a:t>An attempt was made by using </a:t>
            </a:r>
            <a:r>
              <a:rPr lang="en-GB" dirty="0" err="1"/>
              <a:t>llod</a:t>
            </a:r>
            <a:r>
              <a:rPr lang="en-GB" dirty="0"/>
              <a:t>/2.</a:t>
            </a:r>
          </a:p>
          <a:p>
            <a:r>
              <a:rPr lang="en-GB" dirty="0"/>
              <a:t>Busy Manhattan plots were largely related to this.</a:t>
            </a:r>
          </a:p>
          <a:p>
            <a:r>
              <a:rPr lang="en-GB" dirty="0"/>
              <a:t>Although higher MAF </a:t>
            </a:r>
            <a:r>
              <a:rPr lang="en-GB" dirty="0" err="1"/>
              <a:t>cutoff</a:t>
            </a:r>
            <a:r>
              <a:rPr lang="en-GB" dirty="0"/>
              <a:t> could do away with busy (excessive number of significant hits) Manhattan plots, the associate proteins with low &gt;LLOD% were discarded.</a:t>
            </a:r>
          </a:p>
        </p:txBody>
      </p:sp>
    </p:spTree>
    <p:extLst>
      <p:ext uri="{BB962C8B-B14F-4D97-AF65-F5344CB8AC3E}">
        <p14:creationId xmlns:p14="http://schemas.microsoft.com/office/powerpoint/2010/main" val="979399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Busy Manhattan plots and % (above LLOD)</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996651162"/>
              </p:ext>
            </p:extLst>
          </p:nvPr>
        </p:nvGraphicFramePr>
        <p:xfrm>
          <a:off x="838200" y="1782080"/>
          <a:ext cx="10515600" cy="484632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139059030"/>
                    </a:ext>
                  </a:extLst>
                </a:gridCol>
                <a:gridCol w="2628900">
                  <a:extLst>
                    <a:ext uri="{9D8B030D-6E8A-4147-A177-3AD203B41FA5}">
                      <a16:colId xmlns:a16="http://schemas.microsoft.com/office/drawing/2014/main" val="2316377376"/>
                    </a:ext>
                  </a:extLst>
                </a:gridCol>
                <a:gridCol w="2628900">
                  <a:extLst>
                    <a:ext uri="{9D8B030D-6E8A-4147-A177-3AD203B41FA5}">
                      <a16:colId xmlns:a16="http://schemas.microsoft.com/office/drawing/2014/main" val="3075619873"/>
                    </a:ext>
                  </a:extLst>
                </a:gridCol>
                <a:gridCol w="2628900">
                  <a:extLst>
                    <a:ext uri="{9D8B030D-6E8A-4147-A177-3AD203B41FA5}">
                      <a16:colId xmlns:a16="http://schemas.microsoft.com/office/drawing/2014/main" val="80889694"/>
                    </a:ext>
                  </a:extLst>
                </a:gridCol>
              </a:tblGrid>
              <a:tr h="377644">
                <a:tc>
                  <a:txBody>
                    <a:bodyPr/>
                    <a:lstStyle/>
                    <a:p>
                      <a:r>
                        <a:rPr lang="en-GB" sz="2000" dirty="0"/>
                        <a:t>Protein</a:t>
                      </a:r>
                    </a:p>
                  </a:txBody>
                  <a:tcPr/>
                </a:tc>
                <a:tc>
                  <a:txBody>
                    <a:bodyPr/>
                    <a:lstStyle/>
                    <a:p>
                      <a:pPr algn="l"/>
                      <a:r>
                        <a:rPr lang="en-GB" sz="2000" dirty="0"/>
                        <a:t>%</a:t>
                      </a:r>
                    </a:p>
                  </a:txBody>
                  <a:tcPr/>
                </a:tc>
                <a:tc>
                  <a:txBody>
                    <a:bodyPr/>
                    <a:lstStyle/>
                    <a:p>
                      <a:r>
                        <a:rPr lang="en-GB" sz="2000" dirty="0"/>
                        <a:t>Protein (continued)</a:t>
                      </a:r>
                    </a:p>
                  </a:txBody>
                  <a:tcPr/>
                </a:tc>
                <a:tc>
                  <a:txBody>
                    <a:bodyPr/>
                    <a:lstStyle/>
                    <a:p>
                      <a:pPr algn="l"/>
                      <a:r>
                        <a:rPr lang="en-GB" sz="2000" dirty="0"/>
                        <a:t>% (continued)</a:t>
                      </a:r>
                    </a:p>
                  </a:txBody>
                  <a:tcPr/>
                </a:tc>
                <a:extLst>
                  <a:ext uri="{0D108BD9-81ED-4DB2-BD59-A6C34878D82A}">
                    <a16:rowId xmlns:a16="http://schemas.microsoft.com/office/drawing/2014/main" val="2303799647"/>
                  </a:ext>
                </a:extLst>
              </a:tr>
              <a:tr h="370840">
                <a:tc>
                  <a:txBody>
                    <a:bodyPr/>
                    <a:lstStyle/>
                    <a:p>
                      <a:pPr algn="l" fontAlgn="b"/>
                      <a:r>
                        <a:rPr lang="en-GB" sz="2000" b="0" i="0" u="none" strike="noStrike" dirty="0">
                          <a:solidFill>
                            <a:srgbClr val="000000"/>
                          </a:solidFill>
                          <a:effectLst/>
                          <a:latin typeface="Calibri" panose="020F0502020204030204" pitchFamily="34" charset="0"/>
                        </a:rPr>
                        <a:t>L.15RA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0.841</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IL13</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0.062</a:t>
                      </a:r>
                    </a:p>
                  </a:txBody>
                  <a:tcPr marL="7620" marR="7620" marT="7620" marB="0" anchor="b"/>
                </a:tc>
                <a:extLst>
                  <a:ext uri="{0D108BD9-81ED-4DB2-BD59-A6C34878D82A}">
                    <a16:rowId xmlns:a16="http://schemas.microsoft.com/office/drawing/2014/main" val="2586687149"/>
                  </a:ext>
                </a:extLst>
              </a:tr>
              <a:tr h="370840">
                <a:tc>
                  <a:txBody>
                    <a:bodyPr/>
                    <a:lstStyle/>
                    <a:p>
                      <a:pPr algn="l" fontAlgn="b"/>
                      <a:r>
                        <a:rPr lang="en-GB" sz="2000" b="0" i="0" u="none" strike="noStrike" dirty="0">
                          <a:solidFill>
                            <a:srgbClr val="000000"/>
                          </a:solidFill>
                          <a:effectLst/>
                          <a:latin typeface="Calibri" panose="020F0502020204030204" pitchFamily="34" charset="0"/>
                        </a:rPr>
                        <a:t>ST1A1</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0.808</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IL.20RA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0.057</a:t>
                      </a:r>
                    </a:p>
                  </a:txBody>
                  <a:tcPr marL="7620" marR="7620" marT="7620" marB="0" anchor="b"/>
                </a:tc>
                <a:extLst>
                  <a:ext uri="{0D108BD9-81ED-4DB2-BD59-A6C34878D82A}">
                    <a16:rowId xmlns:a16="http://schemas.microsoft.com/office/drawing/2014/main" val="2582555723"/>
                  </a:ext>
                </a:extLst>
              </a:tr>
              <a:tr h="370840">
                <a:tc>
                  <a:txBody>
                    <a:bodyPr/>
                    <a:lstStyle/>
                    <a:p>
                      <a:pPr algn="l" fontAlgn="b"/>
                      <a:r>
                        <a:rPr lang="en-GB" sz="2000" b="0" i="0" u="none" strike="noStrike" dirty="0">
                          <a:solidFill>
                            <a:srgbClr val="000000"/>
                          </a:solidFill>
                          <a:effectLst/>
                          <a:latin typeface="Calibri" panose="020F0502020204030204" pitchFamily="34" charset="0"/>
                        </a:rPr>
                        <a:t>MCP.3</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0.804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0.051</a:t>
                      </a:r>
                    </a:p>
                  </a:txBody>
                  <a:tcPr marL="7620" marR="7620" marT="7620" marB="0" anchor="b"/>
                </a:tc>
                <a:extLst>
                  <a:ext uri="{0D108BD9-81ED-4DB2-BD59-A6C34878D82A}">
                    <a16:rowId xmlns:a16="http://schemas.microsoft.com/office/drawing/2014/main" val="3690476276"/>
                  </a:ext>
                </a:extLst>
              </a:tr>
              <a:tr h="370840">
                <a:tc>
                  <a:txBody>
                    <a:bodyPr/>
                    <a:lstStyle/>
                    <a:p>
                      <a:pPr algn="l" fontAlgn="b"/>
                      <a:r>
                        <a:rPr lang="en-GB" sz="2000" b="0" i="0" u="none" strike="noStrike" dirty="0">
                          <a:solidFill>
                            <a:srgbClr val="000000"/>
                          </a:solidFill>
                          <a:effectLst/>
                          <a:latin typeface="Calibri" panose="020F0502020204030204" pitchFamily="34" charset="0"/>
                        </a:rPr>
                        <a:t>FGF.5</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0.652</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IL.20</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0.046</a:t>
                      </a:r>
                    </a:p>
                  </a:txBody>
                  <a:tcPr marL="7620" marR="7620" marT="7620" marB="0" anchor="b"/>
                </a:tc>
                <a:extLst>
                  <a:ext uri="{0D108BD9-81ED-4DB2-BD59-A6C34878D82A}">
                    <a16:rowId xmlns:a16="http://schemas.microsoft.com/office/drawing/2014/main" val="269389694"/>
                  </a:ext>
                </a:extLst>
              </a:tr>
              <a:tr h="370840">
                <a:tc>
                  <a:txBody>
                    <a:bodyPr/>
                    <a:lstStyle/>
                    <a:p>
                      <a:pPr algn="l" fontAlgn="b"/>
                      <a:r>
                        <a:rPr lang="en-GB" sz="2000" b="0" i="0" u="none" strike="noStrike" dirty="0">
                          <a:solidFill>
                            <a:srgbClr val="000000"/>
                          </a:solidFill>
                          <a:effectLst/>
                          <a:latin typeface="Calibri" panose="020F0502020204030204" pitchFamily="34" charset="0"/>
                        </a:rPr>
                        <a:t>AXIN1</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0.425</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NRTN</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0.039</a:t>
                      </a:r>
                    </a:p>
                  </a:txBody>
                  <a:tcPr marL="7620" marR="7620" marT="7620" marB="0" anchor="b"/>
                </a:tc>
                <a:extLst>
                  <a:ext uri="{0D108BD9-81ED-4DB2-BD59-A6C34878D82A}">
                    <a16:rowId xmlns:a16="http://schemas.microsoft.com/office/drawing/2014/main" val="15900228"/>
                  </a:ext>
                </a:extLst>
              </a:tr>
              <a:tr h="370840">
                <a:tc>
                  <a:txBody>
                    <a:bodyPr/>
                    <a:lstStyle/>
                    <a:p>
                      <a:pPr algn="l" fontAlgn="b"/>
                      <a:r>
                        <a:rPr lang="en-GB" sz="2000" b="0" i="0" u="none" strike="noStrike" dirty="0">
                          <a:solidFill>
                            <a:srgbClr val="000000"/>
                          </a:solidFill>
                          <a:effectLst/>
                          <a:latin typeface="Calibri" panose="020F0502020204030204" pitchFamily="34" charset="0"/>
                        </a:rPr>
                        <a:t>IL.17A</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0.380</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ARTN</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0.035</a:t>
                      </a:r>
                    </a:p>
                  </a:txBody>
                  <a:tcPr marL="7620" marR="7620" marT="7620" marB="0" anchor="b"/>
                </a:tc>
                <a:extLst>
                  <a:ext uri="{0D108BD9-81ED-4DB2-BD59-A6C34878D82A}">
                    <a16:rowId xmlns:a16="http://schemas.microsoft.com/office/drawing/2014/main" val="675643637"/>
                  </a:ext>
                </a:extLst>
              </a:tr>
              <a:tr h="370840">
                <a:tc>
                  <a:txBody>
                    <a:bodyPr/>
                    <a:lstStyle/>
                    <a:p>
                      <a:pPr algn="l" fontAlgn="b"/>
                      <a:r>
                        <a:rPr lang="en-GB" sz="2000" b="0" i="0" u="none" strike="noStrike" dirty="0">
                          <a:solidFill>
                            <a:srgbClr val="000000"/>
                          </a:solidFill>
                          <a:effectLst/>
                          <a:latin typeface="Calibri" panose="020F0502020204030204" pitchFamily="34" charset="0"/>
                        </a:rPr>
                        <a:t>IL.17C</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0.369</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IL.1.alpha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0.025</a:t>
                      </a:r>
                    </a:p>
                  </a:txBody>
                  <a:tcPr marL="7620" marR="7620" marT="7620" marB="0" anchor="b"/>
                </a:tc>
                <a:extLst>
                  <a:ext uri="{0D108BD9-81ED-4DB2-BD59-A6C34878D82A}">
                    <a16:rowId xmlns:a16="http://schemas.microsoft.com/office/drawing/2014/main" val="3210588123"/>
                  </a:ext>
                </a:extLst>
              </a:tr>
              <a:tr h="370840">
                <a:tc>
                  <a:txBody>
                    <a:bodyPr/>
                    <a:lstStyle/>
                    <a:p>
                      <a:pPr algn="l" fontAlgn="b"/>
                      <a:r>
                        <a:rPr lang="en-GB" sz="2000" b="0" i="0" u="none" strike="noStrike">
                          <a:solidFill>
                            <a:srgbClr val="000000"/>
                          </a:solidFill>
                          <a:effectLst/>
                          <a:latin typeface="Calibri" panose="020F0502020204030204" pitchFamily="34" charset="0"/>
                        </a:rPr>
                        <a:t>IL4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0.171</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IL.2RB</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0.023</a:t>
                      </a:r>
                    </a:p>
                  </a:txBody>
                  <a:tcPr marL="7620" marR="7620" marT="7620" marB="0" anchor="b"/>
                </a:tc>
                <a:extLst>
                  <a:ext uri="{0D108BD9-81ED-4DB2-BD59-A6C34878D82A}">
                    <a16:rowId xmlns:a16="http://schemas.microsoft.com/office/drawing/2014/main" val="955584402"/>
                  </a:ext>
                </a:extLst>
              </a:tr>
              <a:tr h="370840">
                <a:tc>
                  <a:txBody>
                    <a:bodyPr/>
                    <a:lstStyle/>
                    <a:p>
                      <a:pPr algn="l" fontAlgn="b"/>
                      <a:r>
                        <a:rPr lang="en-GB" sz="2000" b="0" i="0" u="none" strike="noStrike">
                          <a:solidFill>
                            <a:srgbClr val="000000"/>
                          </a:solidFill>
                          <a:effectLst/>
                          <a:latin typeface="Calibri" panose="020F0502020204030204" pitchFamily="34" charset="0"/>
                        </a:rPr>
                        <a:t>IL5</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0.162</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IL33</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0.014</a:t>
                      </a:r>
                    </a:p>
                  </a:txBody>
                  <a:tcPr marL="7620" marR="7620" marT="7620" marB="0" anchor="b"/>
                </a:tc>
                <a:extLst>
                  <a:ext uri="{0D108BD9-81ED-4DB2-BD59-A6C34878D82A}">
                    <a16:rowId xmlns:a16="http://schemas.microsoft.com/office/drawing/2014/main" val="1328683294"/>
                  </a:ext>
                </a:extLst>
              </a:tr>
              <a:tr h="370840">
                <a:tc>
                  <a:txBody>
                    <a:bodyPr/>
                    <a:lstStyle/>
                    <a:p>
                      <a:pPr algn="l" fontAlgn="b"/>
                      <a:r>
                        <a:rPr lang="en-GB" sz="2000" b="0" i="0" u="none" strike="noStrike">
                          <a:solidFill>
                            <a:srgbClr val="000000"/>
                          </a:solidFill>
                          <a:effectLst/>
                          <a:latin typeface="Calibri" panose="020F0502020204030204" pitchFamily="34" charset="0"/>
                        </a:rPr>
                        <a:t>IL.10RA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0.149</a:t>
                      </a:r>
                    </a:p>
                  </a:txBody>
                  <a:tcPr marL="7620" marR="7620" marT="7620" marB="0" anchor="b"/>
                </a:tc>
                <a:tc>
                  <a:txBody>
                    <a:bodyPr/>
                    <a:lstStyle/>
                    <a:p>
                      <a:pPr algn="l" fontAlgn="b"/>
                      <a:r>
                        <a:rPr lang="en-GB" sz="2000" b="0" i="0" u="none" strike="noStrike" dirty="0" err="1">
                          <a:solidFill>
                            <a:srgbClr val="FF0000"/>
                          </a:solidFill>
                          <a:effectLst/>
                          <a:latin typeface="Calibri" panose="020F0502020204030204" pitchFamily="34" charset="0"/>
                        </a:rPr>
                        <a:t>IFN.gamma</a:t>
                      </a:r>
                      <a:endParaRPr lang="en-GB" sz="20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0.007</a:t>
                      </a:r>
                    </a:p>
                  </a:txBody>
                  <a:tcPr marL="7620" marR="7620" marT="7620" marB="0" anchor="b"/>
                </a:tc>
                <a:extLst>
                  <a:ext uri="{0D108BD9-81ED-4DB2-BD59-A6C34878D82A}">
                    <a16:rowId xmlns:a16="http://schemas.microsoft.com/office/drawing/2014/main" val="3034416076"/>
                  </a:ext>
                </a:extLst>
              </a:tr>
              <a:tr h="370840">
                <a:tc>
                  <a:txBody>
                    <a:bodyPr/>
                    <a:lstStyle/>
                    <a:p>
                      <a:pPr algn="l" fontAlgn="b"/>
                      <a:r>
                        <a:rPr lang="en-GB" sz="2000" b="0" i="0" u="none" strike="noStrike">
                          <a:solidFill>
                            <a:srgbClr val="000000"/>
                          </a:solidFill>
                          <a:effectLst/>
                          <a:latin typeface="Calibri" panose="020F0502020204030204" pitchFamily="34" charset="0"/>
                        </a:rPr>
                        <a:t>TNF</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0.096</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TSLP</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0.005</a:t>
                      </a:r>
                    </a:p>
                  </a:txBody>
                  <a:tcPr marL="7620" marR="7620" marT="7620" marB="0" anchor="b"/>
                </a:tc>
                <a:extLst>
                  <a:ext uri="{0D108BD9-81ED-4DB2-BD59-A6C34878D82A}">
                    <a16:rowId xmlns:a16="http://schemas.microsoft.com/office/drawing/2014/main" val="2489448543"/>
                  </a:ext>
                </a:extLst>
              </a:tr>
              <a:tr h="370840">
                <a:tc>
                  <a:txBody>
                    <a:bodyPr/>
                    <a:lstStyle/>
                    <a:p>
                      <a:pPr algn="l" fontAlgn="b"/>
                      <a:r>
                        <a:rPr lang="en-GB" sz="2000" b="0" i="0" u="none" strike="noStrike">
                          <a:solidFill>
                            <a:srgbClr val="000000"/>
                          </a:solidFill>
                          <a:effectLst/>
                          <a:latin typeface="Calibri" panose="020F0502020204030204" pitchFamily="34" charset="0"/>
                        </a:rPr>
                        <a:t>LIF</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0.064</a:t>
                      </a:r>
                    </a:p>
                  </a:txBody>
                  <a:tcPr marL="7620" marR="7620" marT="7620" marB="0" anchor="b"/>
                </a:tc>
                <a:tc>
                  <a:txBody>
                    <a:bodyPr/>
                    <a:lstStyle/>
                    <a:p>
                      <a:pPr algn="l" fontAlgn="b"/>
                      <a:r>
                        <a:rPr lang="en-GB" sz="2000" b="0" i="0" u="none" strike="noStrike">
                          <a:solidFill>
                            <a:srgbClr val="FF0000"/>
                          </a:solidFill>
                          <a:effectLst/>
                          <a:latin typeface="Calibri" panose="020F0502020204030204" pitchFamily="34" charset="0"/>
                        </a:rPr>
                        <a:t>IL.22.RA1</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0.003</a:t>
                      </a:r>
                    </a:p>
                  </a:txBody>
                  <a:tcPr marL="7620" marR="7620" marT="7620" marB="0" anchor="b"/>
                </a:tc>
                <a:extLst>
                  <a:ext uri="{0D108BD9-81ED-4DB2-BD59-A6C34878D82A}">
                    <a16:rowId xmlns:a16="http://schemas.microsoft.com/office/drawing/2014/main" val="794876426"/>
                  </a:ext>
                </a:extLst>
              </a:tr>
            </a:tbl>
          </a:graphicData>
        </a:graphic>
      </p:graphicFrame>
    </p:spTree>
    <p:extLst>
      <p:ext uri="{BB962C8B-B14F-4D97-AF65-F5344CB8AC3E}">
        <p14:creationId xmlns:p14="http://schemas.microsoft.com/office/powerpoint/2010/main" val="861538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956822" cy="2709001"/>
          </a:xfrm>
        </p:spPr>
        <p:txBody>
          <a:bodyPr>
            <a:normAutofit/>
          </a:bodyPr>
          <a:lstStyle/>
          <a:p>
            <a:pPr algn="ctr"/>
            <a:r>
              <a:rPr lang="en-GB" b="1" dirty="0" err="1"/>
              <a:t>IFN.gamma</a:t>
            </a:r>
            <a:r>
              <a:rPr lang="en-GB" b="1" dirty="0"/>
              <a:t/>
            </a:r>
            <a:br>
              <a:rPr lang="en-GB" b="1" dirty="0"/>
            </a:br>
            <a:r>
              <a:rPr lang="en-GB" b="1" dirty="0" smtClean="0"/>
              <a:t>from </a:t>
            </a:r>
            <a:r>
              <a:rPr lang="en-GB" b="1" dirty="0"/>
              <a:t>&gt;1,000 signals to </a:t>
            </a:r>
            <a:r>
              <a:rPr lang="en-GB" b="1" dirty="0" smtClean="0"/>
              <a:t>none</a:t>
            </a:r>
            <a:br>
              <a:rPr lang="en-GB" b="1" dirty="0" smtClean="0"/>
            </a:br>
            <a:r>
              <a:rPr lang="en-GB" b="1" dirty="0" smtClean="0"/>
              <a:t>(</a:t>
            </a:r>
            <a:r>
              <a:rPr lang="en-GB" b="1" dirty="0" err="1" smtClean="0"/>
              <a:t>qqman</a:t>
            </a:r>
            <a:r>
              <a:rPr lang="en-GB" b="1" dirty="0" smtClean="0"/>
              <a:t>)</a:t>
            </a:r>
            <a:endParaRPr lang="en-GB" b="1" dirty="0"/>
          </a:p>
        </p:txBody>
      </p:sp>
      <p:pic>
        <p:nvPicPr>
          <p:cNvPr id="5" name="Content Placeholder 4"/>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956822" y="0"/>
            <a:ext cx="8235178" cy="6862649"/>
          </a:xfrm>
        </p:spPr>
      </p:pic>
    </p:spTree>
    <p:extLst>
      <p:ext uri="{BB962C8B-B14F-4D97-AF65-F5344CB8AC3E}">
        <p14:creationId xmlns:p14="http://schemas.microsoft.com/office/powerpoint/2010/main" val="1749974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Identification of near-independent </a:t>
            </a:r>
            <a:r>
              <a:rPr lang="en-GB" b="1" dirty="0"/>
              <a:t>signals</a:t>
            </a:r>
          </a:p>
        </p:txBody>
      </p:sp>
      <p:sp>
        <p:nvSpPr>
          <p:cNvPr id="3" name="Content Placeholder 2"/>
          <p:cNvSpPr>
            <a:spLocks noGrp="1"/>
          </p:cNvSpPr>
          <p:nvPr>
            <p:ph idx="1"/>
          </p:nvPr>
        </p:nvSpPr>
        <p:spPr/>
        <p:txBody>
          <a:bodyPr>
            <a:normAutofit/>
          </a:bodyPr>
          <a:lstStyle/>
          <a:p>
            <a:r>
              <a:rPr lang="en-GB" dirty="0"/>
              <a:t>1KG (</a:t>
            </a:r>
            <a:r>
              <a:rPr lang="en-GB" dirty="0" err="1"/>
              <a:t>LocusZoom</a:t>
            </a:r>
            <a:r>
              <a:rPr lang="en-GB" dirty="0"/>
              <a:t> 1.4, cardio), and UK10K+1KG as LD references, with (experimentally) balanced and comparable parameters, i.e.,</a:t>
            </a:r>
          </a:p>
          <a:p>
            <a:r>
              <a:rPr lang="en-GB" dirty="0"/>
              <a:t>PLINK </a:t>
            </a:r>
            <a:r>
              <a:rPr lang="en-GB" dirty="0" smtClean="0"/>
              <a:t>--</a:t>
            </a:r>
            <a:r>
              <a:rPr lang="en-GB" dirty="0"/>
              <a:t>clump-r2 0.1 can also give overlap with approximately independent LD bocks (see </a:t>
            </a:r>
            <a:r>
              <a:rPr lang="en-GB" dirty="0" smtClean="0"/>
              <a:t>INF1.UK10K+1KG.AILD.r2-0.1.ranges</a:t>
            </a:r>
            <a:r>
              <a:rPr lang="en-GB" dirty="0"/>
              <a:t>).</a:t>
            </a:r>
          </a:p>
          <a:p>
            <a:r>
              <a:rPr lang="en-GB" dirty="0"/>
              <a:t>GCTA --</a:t>
            </a:r>
            <a:r>
              <a:rPr lang="en-GB" dirty="0" err="1"/>
              <a:t>cojo</a:t>
            </a:r>
            <a:r>
              <a:rPr lang="en-GB" dirty="0"/>
              <a:t>-collinear </a:t>
            </a:r>
            <a:r>
              <a:rPr lang="en-GB" dirty="0" smtClean="0"/>
              <a:t>0.9 </a:t>
            </a:r>
            <a:r>
              <a:rPr lang="en-GB" dirty="0"/>
              <a:t>gives near-independent (primary + secondary) signals</a:t>
            </a:r>
            <a:r>
              <a:rPr lang="en-GB" dirty="0" smtClean="0"/>
              <a:t>..</a:t>
            </a:r>
            <a:endParaRPr lang="en-GB" dirty="0"/>
          </a:p>
          <a:p>
            <a:r>
              <a:rPr lang="en-GB" dirty="0"/>
              <a:t>INTERVAL and INF1 share similarity in both number of signals and cis/trans classification, while UK10K+1KG reference panel gave more signals than 1KG. </a:t>
            </a:r>
          </a:p>
          <a:p>
            <a:endParaRPr lang="en-GB" dirty="0"/>
          </a:p>
          <a:p>
            <a:endParaRPr lang="en-GB" dirty="0"/>
          </a:p>
        </p:txBody>
      </p:sp>
    </p:spTree>
    <p:extLst>
      <p:ext uri="{BB962C8B-B14F-4D97-AF65-F5344CB8AC3E}">
        <p14:creationId xmlns:p14="http://schemas.microsoft.com/office/powerpoint/2010/main" val="1894997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Results</a:t>
            </a:r>
            <a:endParaRPr lang="en-GB" b="1" dirty="0"/>
          </a:p>
        </p:txBody>
      </p:sp>
      <p:sp>
        <p:nvSpPr>
          <p:cNvPr id="3" name="Content Placeholder 2"/>
          <p:cNvSpPr>
            <a:spLocks noGrp="1"/>
          </p:cNvSpPr>
          <p:nvPr>
            <p:ph idx="1"/>
          </p:nvPr>
        </p:nvSpPr>
        <p:spPr/>
        <p:txBody>
          <a:bodyPr>
            <a:normAutofit lnSpcReduction="10000"/>
          </a:bodyPr>
          <a:lstStyle/>
          <a:p>
            <a:r>
              <a:rPr lang="en-GB" dirty="0"/>
              <a:t>Manhattan, Q-Q, </a:t>
            </a:r>
            <a:r>
              <a:rPr lang="en-GB" dirty="0" err="1"/>
              <a:t>LocusZoom</a:t>
            </a:r>
            <a:r>
              <a:rPr lang="en-GB" dirty="0"/>
              <a:t> (</a:t>
            </a:r>
            <a:r>
              <a:rPr lang="en-GB" dirty="0" err="1"/>
              <a:t>rsid</a:t>
            </a:r>
            <a:r>
              <a:rPr lang="en-GB" dirty="0"/>
              <a:t> instead of SNPID)/forest (right allele labelling/effect size).</a:t>
            </a:r>
          </a:p>
          <a:p>
            <a:r>
              <a:rPr lang="en-GB" dirty="0"/>
              <a:t>Identification of near-independent signals with 1KG (built from </a:t>
            </a:r>
            <a:r>
              <a:rPr lang="en-GB" dirty="0" err="1"/>
              <a:t>LocusZoom</a:t>
            </a:r>
            <a:r>
              <a:rPr lang="en-GB" dirty="0"/>
              <a:t> 1.4 and also curated databases at cardio), UK10K+1KG (INTERVAL genotypes) </a:t>
            </a:r>
            <a:r>
              <a:rPr lang="en-GB" dirty="0" smtClean="0"/>
              <a:t>and </a:t>
            </a:r>
            <a:r>
              <a:rPr lang="en-GB" dirty="0"/>
              <a:t>contrast with INTERVAL</a:t>
            </a:r>
            <a:r>
              <a:rPr lang="en-GB" dirty="0" smtClean="0"/>
              <a:t>.</a:t>
            </a:r>
          </a:p>
          <a:p>
            <a:r>
              <a:rPr lang="en-GB" dirty="0" smtClean="0"/>
              <a:t>Cis/trans classification of signals.</a:t>
            </a:r>
          </a:p>
          <a:p>
            <a:r>
              <a:rPr lang="en-GB" dirty="0" smtClean="0"/>
              <a:t>Replication of findings on OPG (Kwan et al. 2014) through </a:t>
            </a:r>
            <a:r>
              <a:rPr lang="en-GB" dirty="0" err="1" smtClean="0"/>
              <a:t>PhenoScanner</a:t>
            </a:r>
            <a:r>
              <a:rPr lang="en-GB" dirty="0" smtClean="0"/>
              <a:t>.</a:t>
            </a:r>
            <a:endParaRPr lang="en-GB" dirty="0"/>
          </a:p>
          <a:p>
            <a:r>
              <a:rPr lang="en-GB" dirty="0" err="1"/>
              <a:t>Finemapping</a:t>
            </a:r>
            <a:r>
              <a:rPr lang="en-GB" dirty="0"/>
              <a:t>, LDSC analysis, pathway analysis?</a:t>
            </a:r>
          </a:p>
          <a:p>
            <a:r>
              <a:rPr lang="en-GB" dirty="0"/>
              <a:t>Quantitative trait/disease outcomes, e.g., CVD, lung function.</a:t>
            </a:r>
          </a:p>
          <a:p>
            <a:pPr marL="0" indent="0">
              <a:buNone/>
            </a:pPr>
            <a:endParaRPr lang="en-GB" dirty="0"/>
          </a:p>
        </p:txBody>
      </p:sp>
    </p:spTree>
    <p:extLst>
      <p:ext uri="{BB962C8B-B14F-4D97-AF65-F5344CB8AC3E}">
        <p14:creationId xmlns:p14="http://schemas.microsoft.com/office/powerpoint/2010/main" val="2840599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Approximately independent LD blocks</a:t>
            </a:r>
            <a:endParaRPr lang="en-GB" b="1" dirty="0"/>
          </a:p>
        </p:txBody>
      </p:sp>
      <p:sp>
        <p:nvSpPr>
          <p:cNvPr id="3" name="Content Placeholder 2"/>
          <p:cNvSpPr>
            <a:spLocks noGrp="1"/>
          </p:cNvSpPr>
          <p:nvPr>
            <p:ph idx="1"/>
          </p:nvPr>
        </p:nvSpPr>
        <p:spPr/>
        <p:txBody>
          <a:bodyPr>
            <a:normAutofit/>
          </a:bodyPr>
          <a:lstStyle/>
          <a:p>
            <a:r>
              <a:rPr lang="en-GB" dirty="0" smtClean="0"/>
              <a:t>The predefined 1703 </a:t>
            </a:r>
            <a:r>
              <a:rPr lang="en-GB" dirty="0" smtClean="0"/>
              <a:t>autosomal </a:t>
            </a:r>
            <a:r>
              <a:rPr lang="en-GB" dirty="0" smtClean="0"/>
              <a:t>regions have flanking distances #SNPs correspondence such that are 250kb (30), 500kb (300) and 10mb (1701), which could lead to underestimate (GCTA) or overestimate (PLINK) total number </a:t>
            </a:r>
            <a:r>
              <a:rPr lang="en-GB" smtClean="0"/>
              <a:t>of signals.</a:t>
            </a:r>
            <a:endParaRPr lang="en-GB" dirty="0" smtClean="0"/>
          </a:p>
          <a:p>
            <a:r>
              <a:rPr lang="en-GB" dirty="0" smtClean="0"/>
              <a:t>Exclude </a:t>
            </a:r>
            <a:r>
              <a:rPr lang="en-GB" dirty="0" smtClean="0"/>
              <a:t>regions in LD including </a:t>
            </a:r>
            <a:r>
              <a:rPr lang="en-GB" dirty="0" smtClean="0"/>
              <a:t>HLA, giving 1672 regions.</a:t>
            </a:r>
          </a:p>
          <a:p>
            <a:r>
              <a:rPr lang="en-GB" dirty="0" smtClean="0"/>
              <a:t>Overlap regions with GWAS </a:t>
            </a:r>
            <a:r>
              <a:rPr lang="en-GB" dirty="0" err="1" smtClean="0"/>
              <a:t>sumstats</a:t>
            </a:r>
            <a:r>
              <a:rPr lang="en-GB" dirty="0" smtClean="0"/>
              <a:t>.</a:t>
            </a:r>
          </a:p>
          <a:p>
            <a:r>
              <a:rPr lang="en-GB" dirty="0" smtClean="0"/>
              <a:t>Obtain near-independent </a:t>
            </a:r>
            <a:r>
              <a:rPr lang="en-GB" dirty="0" smtClean="0"/>
              <a:t>signals by PLINK and GCTA</a:t>
            </a:r>
            <a:r>
              <a:rPr lang="en-GB" dirty="0" smtClean="0"/>
              <a:t>.</a:t>
            </a:r>
            <a:endParaRPr lang="en-GB" dirty="0" smtClean="0"/>
          </a:p>
          <a:p>
            <a:r>
              <a:rPr lang="en-GB" dirty="0" smtClean="0"/>
              <a:t>Conduct downstream analysis</a:t>
            </a:r>
            <a:r>
              <a:rPr lang="en-GB" dirty="0" smtClean="0"/>
              <a:t>: cis/trans classification and </a:t>
            </a:r>
            <a:r>
              <a:rPr lang="en-GB" dirty="0" err="1" smtClean="0"/>
              <a:t>PhenoScanner</a:t>
            </a:r>
            <a:r>
              <a:rPr lang="en-GB" dirty="0" smtClean="0"/>
              <a:t> annotation.</a:t>
            </a:r>
            <a:endParaRPr lang="en-GB" dirty="0" smtClean="0"/>
          </a:p>
        </p:txBody>
      </p:sp>
    </p:spTree>
    <p:extLst>
      <p:ext uri="{BB962C8B-B14F-4D97-AF65-F5344CB8AC3E}">
        <p14:creationId xmlns:p14="http://schemas.microsoft.com/office/powerpoint/2010/main" val="1894525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410 Signals</a:t>
            </a:r>
            <a:endParaRPr lang="en-GB" b="1" dirty="0"/>
          </a:p>
        </p:txBody>
      </p:sp>
      <p:sp>
        <p:nvSpPr>
          <p:cNvPr id="3" name="Content Placeholder 2"/>
          <p:cNvSpPr>
            <a:spLocks noGrp="1"/>
          </p:cNvSpPr>
          <p:nvPr>
            <p:ph idx="1"/>
          </p:nvPr>
        </p:nvSpPr>
        <p:spPr>
          <a:xfrm>
            <a:off x="881745" y="1727275"/>
            <a:ext cx="5475512" cy="528245"/>
          </a:xfrm>
        </p:spPr>
        <p:txBody>
          <a:bodyPr>
            <a:normAutofit fontScale="85000" lnSpcReduction="10000"/>
          </a:bodyPr>
          <a:lstStyle/>
          <a:p>
            <a:r>
              <a:rPr lang="en-GB" altLang="en-US" dirty="0">
                <a:latin typeface="Arial" charset="0"/>
                <a:ea typeface="SimSun" pitchFamily="2" charset="-122"/>
              </a:rPr>
              <a:t>380 primary+30 secondary signals</a:t>
            </a:r>
            <a:r>
              <a:rPr lang="en-GB" altLang="en-US" dirty="0" smtClean="0">
                <a:latin typeface="Arial" charset="0"/>
                <a:ea typeface="SimSun" pitchFamily="2" charset="-122"/>
              </a:rPr>
              <a:t>. </a:t>
            </a:r>
          </a:p>
          <a:p>
            <a:endParaRPr lang="en-GB" altLang="en-US" dirty="0" smtClean="0">
              <a:latin typeface="Arial" charset="0"/>
              <a:ea typeface="SimSun" pitchFamily="2" charset="-122"/>
            </a:endParaRPr>
          </a:p>
          <a:p>
            <a:endParaRPr lang="en-GB" altLang="en-US" dirty="0" smtClean="0">
              <a:latin typeface="Arial" charset="0"/>
              <a:ea typeface="SimSun" pitchFamily="2"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2742809525"/>
              </p:ext>
            </p:extLst>
          </p:nvPr>
        </p:nvGraphicFramePr>
        <p:xfrm>
          <a:off x="1065348" y="2290353"/>
          <a:ext cx="5927634" cy="2955473"/>
        </p:xfrm>
        <a:graphic>
          <a:graphicData uri="http://schemas.openxmlformats.org/drawingml/2006/table">
            <a:tbl>
              <a:tblPr firstRow="1" bandRow="1">
                <a:tableStyleId>{2D5ABB26-0587-4C30-8999-92F81FD0307C}</a:tableStyleId>
              </a:tblPr>
              <a:tblGrid>
                <a:gridCol w="1975878">
                  <a:extLst>
                    <a:ext uri="{9D8B030D-6E8A-4147-A177-3AD203B41FA5}">
                      <a16:colId xmlns:a16="http://schemas.microsoft.com/office/drawing/2014/main" val="4010703521"/>
                    </a:ext>
                  </a:extLst>
                </a:gridCol>
                <a:gridCol w="1975878">
                  <a:extLst>
                    <a:ext uri="{9D8B030D-6E8A-4147-A177-3AD203B41FA5}">
                      <a16:colId xmlns:a16="http://schemas.microsoft.com/office/drawing/2014/main" val="668118678"/>
                    </a:ext>
                  </a:extLst>
                </a:gridCol>
                <a:gridCol w="1975878">
                  <a:extLst>
                    <a:ext uri="{9D8B030D-6E8A-4147-A177-3AD203B41FA5}">
                      <a16:colId xmlns:a16="http://schemas.microsoft.com/office/drawing/2014/main" val="1203707115"/>
                    </a:ext>
                  </a:extLst>
                </a:gridCol>
              </a:tblGrid>
              <a:tr h="484093">
                <a:tc gridSpan="2">
                  <a:txBody>
                    <a:bodyPr/>
                    <a:lstStyle/>
                    <a:p>
                      <a:pPr algn="l"/>
                      <a:r>
                        <a:rPr lang="en-GB" sz="2800" dirty="0" smtClean="0"/>
                        <a:t>Proteins</a:t>
                      </a:r>
                      <a:endParaRPr lang="en-GB" sz="2800" dirty="0"/>
                    </a:p>
                  </a:txBody>
                  <a:tcPr/>
                </a:tc>
                <a:tc hMerge="1">
                  <a:txBody>
                    <a:bodyPr/>
                    <a:lstStyle/>
                    <a:p>
                      <a:pPr algn="l"/>
                      <a:endParaRPr lang="en-GB" sz="2800" dirty="0"/>
                    </a:p>
                  </a:txBody>
                  <a:tcPr/>
                </a:tc>
                <a:tc>
                  <a:txBody>
                    <a:bodyPr/>
                    <a:lstStyle/>
                    <a:p>
                      <a:pPr algn="l"/>
                      <a:r>
                        <a:rPr lang="en-GB" sz="2800" dirty="0" smtClean="0"/>
                        <a:t>Signals</a:t>
                      </a:r>
                      <a:endParaRPr lang="en-GB" sz="2800" dirty="0"/>
                    </a:p>
                  </a:txBody>
                  <a:tcPr/>
                </a:tc>
                <a:extLst>
                  <a:ext uri="{0D108BD9-81ED-4DB2-BD59-A6C34878D82A}">
                    <a16:rowId xmlns:a16="http://schemas.microsoft.com/office/drawing/2014/main" val="744821832"/>
                  </a:ext>
                </a:extLst>
              </a:tr>
              <a:tr h="959033">
                <a:tc gridSpan="2">
                  <a:txBody>
                    <a:bodyPr/>
                    <a:lstStyle/>
                    <a:p>
                      <a:pPr algn="l" fontAlgn="ctr"/>
                      <a:endParaRPr lang="en-GB" sz="2800" u="none" strike="noStrike" dirty="0" smtClean="0">
                        <a:effectLst/>
                      </a:endParaRPr>
                    </a:p>
                    <a:p>
                      <a:pPr algn="l" fontAlgn="ctr"/>
                      <a:r>
                        <a:rPr lang="en-GB" sz="2800" u="none" strike="noStrike" dirty="0" smtClean="0">
                          <a:effectLst/>
                        </a:rPr>
                        <a:t>only </a:t>
                      </a:r>
                      <a:r>
                        <a:rPr lang="en-GB" sz="2800" u="none" strike="noStrike" dirty="0">
                          <a:effectLst/>
                        </a:rPr>
                        <a:t>cis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a:effectLst/>
                        </a:rPr>
                        <a:t>13</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18960322"/>
                  </a:ext>
                </a:extLst>
              </a:tr>
              <a:tr h="405784">
                <a:tc gridSpan="2">
                  <a:txBody>
                    <a:bodyPr/>
                    <a:lstStyle/>
                    <a:p>
                      <a:pPr algn="l" fontAlgn="ctr"/>
                      <a:r>
                        <a:rPr lang="en-GB" sz="2800" u="none" strike="noStrike" dirty="0" smtClean="0">
                          <a:effectLst/>
                        </a:rPr>
                        <a:t>only </a:t>
                      </a:r>
                      <a:r>
                        <a:rPr lang="en-GB" sz="2800" u="none" strike="noStrike" dirty="0">
                          <a:effectLst/>
                        </a:rPr>
                        <a:t>trans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a:effectLst/>
                        </a:rPr>
                        <a:t>14</a:t>
                      </a:r>
                      <a:endParaRPr lang="en-GB" sz="2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76047872"/>
                  </a:ext>
                </a:extLst>
              </a:tr>
              <a:tr h="405784">
                <a:tc gridSpan="2">
                  <a:txBody>
                    <a:bodyPr/>
                    <a:lstStyle/>
                    <a:p>
                      <a:pPr algn="l" fontAlgn="ctr"/>
                      <a:r>
                        <a:rPr lang="en-GB" sz="2800" u="none" strike="noStrike" dirty="0" smtClean="0">
                          <a:effectLst/>
                        </a:rPr>
                        <a:t>both </a:t>
                      </a:r>
                      <a:r>
                        <a:rPr lang="en-GB" sz="2800" u="none" strike="noStrike" dirty="0">
                          <a:effectLst/>
                        </a:rPr>
                        <a:t>cis and trans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a:effectLst/>
                        </a:rPr>
                        <a:t>45</a:t>
                      </a:r>
                      <a:endParaRPr lang="en-GB" sz="2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18346817"/>
                  </a:ext>
                </a:extLst>
              </a:tr>
              <a:tr h="405784">
                <a:tc gridSpan="2">
                  <a:txBody>
                    <a:bodyPr/>
                    <a:lstStyle/>
                    <a:p>
                      <a:pPr algn="l" fontAlgn="ctr"/>
                      <a:r>
                        <a:rPr lang="en-GB" sz="2800" u="none" strike="noStrike" dirty="0" smtClean="0">
                          <a:effectLst/>
                        </a:rPr>
                        <a:t>no </a:t>
                      </a:r>
                      <a:r>
                        <a:rPr lang="en-GB" sz="2800" u="none" strike="noStrike" dirty="0" err="1" smtClean="0">
                          <a:effectLst/>
                        </a:rPr>
                        <a:t>pQTL</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a:effectLst/>
                        </a:rPr>
                        <a:t>20</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76273935"/>
                  </a:ext>
                </a:extLst>
              </a:tr>
              <a:tr h="165514">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100" u="none" strike="noStrike" dirty="0">
                          <a:effectLst/>
                        </a:rPr>
                        <a:t>92</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61436141"/>
                  </a:ext>
                </a:extLst>
              </a:tr>
            </a:tbl>
          </a:graphicData>
        </a:graphic>
      </p:graphicFrame>
      <p:cxnSp>
        <p:nvCxnSpPr>
          <p:cNvPr id="7" name="Straight Connector 6"/>
          <p:cNvCxnSpPr/>
          <p:nvPr/>
        </p:nvCxnSpPr>
        <p:spPr>
          <a:xfrm flipV="1">
            <a:off x="1065348" y="3004459"/>
            <a:ext cx="5927635" cy="8712"/>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38200" y="5431861"/>
            <a:ext cx="6154782" cy="738664"/>
          </a:xfrm>
          <a:prstGeom prst="rect">
            <a:avLst/>
          </a:prstGeom>
        </p:spPr>
        <p:txBody>
          <a:bodyPr wrap="square">
            <a:spAutoFit/>
          </a:bodyPr>
          <a:lstStyle/>
          <a:p>
            <a:pPr marL="285750" indent="-285750">
              <a:buFont typeface="Arial" panose="020B0604020202020204" pitchFamily="34" charset="0"/>
              <a:buChar char="•"/>
            </a:pPr>
            <a:r>
              <a:rPr lang="en-GB" altLang="en-US" sz="2400" smtClean="0">
                <a:latin typeface="Arial" charset="0"/>
                <a:ea typeface="SimSun" pitchFamily="2" charset="-122"/>
              </a:rPr>
              <a:t>228 </a:t>
            </a:r>
            <a:r>
              <a:rPr lang="en-GB" altLang="en-US" sz="2400">
                <a:latin typeface="Arial" charset="0"/>
                <a:ea typeface="SimSun" pitchFamily="2" charset="-122"/>
              </a:rPr>
              <a:t>cis/182 </a:t>
            </a:r>
            <a:r>
              <a:rPr lang="en-GB" altLang="en-US" sz="2400" smtClean="0">
                <a:latin typeface="Arial" charset="0"/>
                <a:ea typeface="SimSun" pitchFamily="2" charset="-122"/>
              </a:rPr>
              <a:t>trans </a:t>
            </a:r>
            <a:r>
              <a:rPr lang="en-GB" altLang="en-US" sz="2400" dirty="0">
                <a:latin typeface="Arial" charset="0"/>
                <a:ea typeface="SimSun" pitchFamily="2" charset="-122"/>
              </a:rPr>
              <a:t>signals</a:t>
            </a:r>
          </a:p>
          <a:p>
            <a:endParaRPr lang="en-GB" dirty="0"/>
          </a:p>
        </p:txBody>
      </p:sp>
      <p:pic>
        <p:nvPicPr>
          <p:cNvPr id="11" name="Content Placeholder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053945" y="1730895"/>
            <a:ext cx="4862558" cy="4862558"/>
          </a:xfrm>
          <a:prstGeom prst="rect">
            <a:avLst/>
          </a:prstGeom>
        </p:spPr>
      </p:pic>
    </p:spTree>
    <p:extLst>
      <p:ext uri="{BB962C8B-B14F-4D97-AF65-F5344CB8AC3E}">
        <p14:creationId xmlns:p14="http://schemas.microsoft.com/office/powerpoint/2010/main" val="1628854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Annotation by </a:t>
            </a:r>
            <a:r>
              <a:rPr lang="en-GB" b="1" dirty="0" err="1" smtClean="0"/>
              <a:t>PhenoScanner</a:t>
            </a:r>
            <a:endParaRPr lang="en-GB" b="1" dirty="0"/>
          </a:p>
        </p:txBody>
      </p:sp>
      <p:sp>
        <p:nvSpPr>
          <p:cNvPr id="3" name="Content Placeholder 2"/>
          <p:cNvSpPr>
            <a:spLocks noGrp="1"/>
          </p:cNvSpPr>
          <p:nvPr>
            <p:ph idx="1"/>
          </p:nvPr>
        </p:nvSpPr>
        <p:spPr/>
        <p:txBody>
          <a:bodyPr/>
          <a:lstStyle/>
          <a:p>
            <a:r>
              <a:rPr lang="en-GB" dirty="0" err="1" smtClean="0"/>
              <a:t>PhenoScanner</a:t>
            </a:r>
            <a:r>
              <a:rPr lang="en-GB" dirty="0" smtClean="0"/>
              <a:t> 1.1 at cardio identifies earlier work on OPG by Kwan et al. (2014).</a:t>
            </a:r>
          </a:p>
          <a:p>
            <a:r>
              <a:rPr lang="en-GB" dirty="0" smtClean="0"/>
              <a:t>Additional results on IBD, </a:t>
            </a:r>
            <a:r>
              <a:rPr lang="en-GB" dirty="0" err="1" smtClean="0"/>
              <a:t>rheumatiod</a:t>
            </a:r>
            <a:r>
              <a:rPr lang="en-GB" dirty="0" smtClean="0"/>
              <a:t> arthritis.</a:t>
            </a:r>
          </a:p>
          <a:p>
            <a:endParaRPr lang="en-GB" dirty="0"/>
          </a:p>
        </p:txBody>
      </p:sp>
    </p:spTree>
    <p:extLst>
      <p:ext uri="{BB962C8B-B14F-4D97-AF65-F5344CB8AC3E}">
        <p14:creationId xmlns:p14="http://schemas.microsoft.com/office/powerpoint/2010/main" val="3610910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Introduction</a:t>
            </a:r>
            <a:endParaRPr lang="en-GB" b="1" dirty="0"/>
          </a:p>
        </p:txBody>
      </p:sp>
      <p:sp>
        <p:nvSpPr>
          <p:cNvPr id="3" name="Content Placeholder 2"/>
          <p:cNvSpPr>
            <a:spLocks noGrp="1"/>
          </p:cNvSpPr>
          <p:nvPr>
            <p:ph idx="1"/>
          </p:nvPr>
        </p:nvSpPr>
        <p:spPr/>
        <p:txBody>
          <a:bodyPr/>
          <a:lstStyle/>
          <a:p>
            <a:pPr>
              <a:spcBef>
                <a:spcPct val="0"/>
              </a:spcBef>
              <a:defRPr/>
            </a:pPr>
            <a:r>
              <a:rPr lang="en-US" altLang="en-US" dirty="0"/>
              <a:t>The vital role of inflammation is well-established in immune response and increasingly </a:t>
            </a:r>
            <a:r>
              <a:rPr lang="en-US" altLang="en-US" dirty="0" err="1"/>
              <a:t>recognised</a:t>
            </a:r>
            <a:r>
              <a:rPr lang="en-US" altLang="en-US" dirty="0"/>
              <a:t> in a range of pathological processes and </a:t>
            </a:r>
            <a:r>
              <a:rPr lang="en-US" altLang="en-US" dirty="0" smtClean="0"/>
              <a:t>diseases (</a:t>
            </a:r>
            <a:r>
              <a:rPr lang="en-US" altLang="en-US" dirty="0" err="1" smtClean="0"/>
              <a:t>Genz</a:t>
            </a:r>
            <a:r>
              <a:rPr lang="en-US" altLang="en-US" dirty="0" smtClean="0"/>
              <a:t> et al 2016, </a:t>
            </a:r>
            <a:r>
              <a:rPr lang="en-US" altLang="en-US" dirty="0" err="1" smtClean="0"/>
              <a:t>Niewczas</a:t>
            </a:r>
            <a:r>
              <a:rPr lang="en-US" altLang="en-US" dirty="0" smtClean="0"/>
              <a:t> et al. 2019).</a:t>
            </a:r>
            <a:endParaRPr lang="en-GB" altLang="en-US" dirty="0"/>
          </a:p>
          <a:p>
            <a:pPr>
              <a:spcBef>
                <a:spcPct val="0"/>
              </a:spcBef>
              <a:defRPr/>
            </a:pPr>
            <a:endParaRPr lang="en-GB" altLang="en-US" dirty="0"/>
          </a:p>
          <a:p>
            <a:pPr>
              <a:spcBef>
                <a:spcPct val="0"/>
              </a:spcBef>
              <a:defRPr/>
            </a:pPr>
            <a:r>
              <a:rPr lang="en-GB" altLang="en-US" dirty="0"/>
              <a:t>The </a:t>
            </a:r>
            <a:r>
              <a:rPr lang="en-GB" altLang="en-US" dirty="0" err="1"/>
              <a:t>Olink</a:t>
            </a:r>
            <a:r>
              <a:rPr lang="en-GB" altLang="en-US" dirty="0"/>
              <a:t>/inflammation </a:t>
            </a:r>
            <a:r>
              <a:rPr lang="en-GB" altLang="en-US" dirty="0" smtClean="0"/>
              <a:t>proteins combined with genomic data offer </a:t>
            </a:r>
            <a:r>
              <a:rPr lang="en-GB" altLang="en-US" dirty="0"/>
              <a:t>great opportunities to investigate the underlying </a:t>
            </a:r>
            <a:r>
              <a:rPr lang="en-GB" altLang="en-US" dirty="0" smtClean="0"/>
              <a:t>biology (Sun et al. 2018). </a:t>
            </a:r>
            <a:r>
              <a:rPr lang="en-GB" altLang="en-US" dirty="0"/>
              <a:t>We </a:t>
            </a:r>
            <a:r>
              <a:rPr lang="en-GB" altLang="en-US" dirty="0" smtClean="0"/>
              <a:t>here </a:t>
            </a:r>
            <a:r>
              <a:rPr lang="en-GB" altLang="en-US" dirty="0"/>
              <a:t>conducted </a:t>
            </a:r>
            <a:r>
              <a:rPr lang="en-GB" altLang="en-US" dirty="0" err="1"/>
              <a:t>genomewide</a:t>
            </a:r>
            <a:r>
              <a:rPr lang="en-GB" altLang="en-US" dirty="0"/>
              <a:t> association meta-analysis on </a:t>
            </a:r>
            <a:r>
              <a:rPr lang="en-GB" altLang="en-US" dirty="0" err="1"/>
              <a:t>Olink</a:t>
            </a:r>
            <a:r>
              <a:rPr lang="en-GB" altLang="en-US" dirty="0"/>
              <a:t>/Inflammation proteins from 12 studies within the SCALLOP consortium.</a:t>
            </a:r>
            <a:endParaRPr lang="en-US" altLang="en-US" dirty="0"/>
          </a:p>
          <a:p>
            <a:endParaRPr lang="en-GB" dirty="0"/>
          </a:p>
        </p:txBody>
      </p:sp>
    </p:spTree>
    <p:extLst>
      <p:ext uri="{BB962C8B-B14F-4D97-AF65-F5344CB8AC3E}">
        <p14:creationId xmlns:p14="http://schemas.microsoft.com/office/powerpoint/2010/main" val="1575681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37" y="365125"/>
            <a:ext cx="5068389" cy="1325563"/>
          </a:xfrm>
        </p:spPr>
        <p:txBody>
          <a:bodyPr/>
          <a:lstStyle/>
          <a:p>
            <a:pPr algn="ctr"/>
            <a:r>
              <a:rPr lang="en-GB" b="1" dirty="0" smtClean="0"/>
              <a:t>Manhattan plot</a:t>
            </a:r>
            <a:br>
              <a:rPr lang="en-GB" b="1" dirty="0" smtClean="0"/>
            </a:br>
            <a:r>
              <a:rPr lang="en-GB" b="1" dirty="0" smtClean="0"/>
              <a:t>(OPG)</a:t>
            </a:r>
            <a:endParaRPr lang="en-GB" b="1" dirty="0"/>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5223269" y="52546"/>
            <a:ext cx="6890353" cy="6805454"/>
          </a:xfrm>
        </p:spPr>
      </p:pic>
    </p:spTree>
    <p:extLst>
      <p:ext uri="{BB962C8B-B14F-4D97-AF65-F5344CB8AC3E}">
        <p14:creationId xmlns:p14="http://schemas.microsoft.com/office/powerpoint/2010/main" val="1619791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222" y="452210"/>
            <a:ext cx="3376749" cy="1325563"/>
          </a:xfrm>
        </p:spPr>
        <p:txBody>
          <a:bodyPr/>
          <a:lstStyle/>
          <a:p>
            <a:pPr algn="ctr"/>
            <a:r>
              <a:rPr lang="en-GB" b="1" dirty="0" smtClean="0"/>
              <a:t>Q-Q plot</a:t>
            </a:r>
            <a:br>
              <a:rPr lang="en-GB" b="1" dirty="0" smtClean="0"/>
            </a:br>
            <a:r>
              <a:rPr lang="en-GB" b="1" dirty="0" smtClean="0"/>
              <a:t>(OPG)</a:t>
            </a:r>
            <a:endParaRPr lang="en-GB" b="1" dirty="0"/>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719239" y="0"/>
            <a:ext cx="8472761" cy="6858000"/>
          </a:xfrm>
          <a:prstGeom prst="rect">
            <a:avLst/>
          </a:prstGeom>
        </p:spPr>
      </p:pic>
    </p:spTree>
    <p:extLst>
      <p:ext uri="{BB962C8B-B14F-4D97-AF65-F5344CB8AC3E}">
        <p14:creationId xmlns:p14="http://schemas.microsoft.com/office/powerpoint/2010/main" val="1830815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5497-BDD7-4A5C-BAD8-19997115AF61}"/>
              </a:ext>
            </a:extLst>
          </p:cNvPr>
          <p:cNvSpPr>
            <a:spLocks noGrp="1"/>
          </p:cNvSpPr>
          <p:nvPr>
            <p:ph type="title"/>
          </p:nvPr>
        </p:nvSpPr>
        <p:spPr/>
        <p:txBody>
          <a:bodyPr/>
          <a:lstStyle/>
          <a:p>
            <a:pPr algn="ctr"/>
            <a:r>
              <a:rPr lang="en-GB" b="1" dirty="0" smtClean="0"/>
              <a:t>Regional </a:t>
            </a:r>
            <a:r>
              <a:rPr lang="en-GB" b="1" dirty="0"/>
              <a:t>plot (</a:t>
            </a:r>
            <a:r>
              <a:rPr lang="en-GB" b="1" dirty="0" smtClean="0"/>
              <a:t>OPG, </a:t>
            </a:r>
            <a:r>
              <a:rPr lang="en-GB" b="1" dirty="0"/>
              <a:t>chr8)</a:t>
            </a:r>
          </a:p>
        </p:txBody>
      </p:sp>
      <p:pic>
        <p:nvPicPr>
          <p:cNvPr id="5" name="Content Placeholder 4">
            <a:extLst>
              <a:ext uri="{FF2B5EF4-FFF2-40B4-BE49-F238E27FC236}">
                <a16:creationId xmlns:a16="http://schemas.microsoft.com/office/drawing/2014/main" id="{22C0F854-B611-4CF3-B4DB-50BEACF53AEF}"/>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5728" y="1677620"/>
            <a:ext cx="7400543" cy="5180380"/>
          </a:xfrm>
        </p:spPr>
      </p:pic>
    </p:spTree>
    <p:extLst>
      <p:ext uri="{BB962C8B-B14F-4D97-AF65-F5344CB8AC3E}">
        <p14:creationId xmlns:p14="http://schemas.microsoft.com/office/powerpoint/2010/main" val="3623640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FAF5-994F-4468-A1A8-B6A0B0A455DA}"/>
              </a:ext>
            </a:extLst>
          </p:cNvPr>
          <p:cNvSpPr>
            <a:spLocks noGrp="1"/>
          </p:cNvSpPr>
          <p:nvPr>
            <p:ph type="title"/>
          </p:nvPr>
        </p:nvSpPr>
        <p:spPr/>
        <p:txBody>
          <a:bodyPr/>
          <a:lstStyle/>
          <a:p>
            <a:pPr algn="ctr"/>
            <a:r>
              <a:rPr lang="en-GB" b="1" dirty="0" smtClean="0"/>
              <a:t>Forest </a:t>
            </a:r>
            <a:r>
              <a:rPr lang="en-GB" b="1" dirty="0"/>
              <a:t>plot </a:t>
            </a:r>
            <a:r>
              <a:rPr lang="en-GB" b="1" dirty="0" smtClean="0"/>
              <a:t>(OPG, chr8</a:t>
            </a:r>
            <a:r>
              <a:rPr lang="en-GB" b="1" dirty="0"/>
              <a:t>)</a:t>
            </a:r>
            <a:endParaRPr lang="en-GB" dirty="0"/>
          </a:p>
        </p:txBody>
      </p:sp>
      <p:pic>
        <p:nvPicPr>
          <p:cNvPr id="5" name="Content Placeholder 4">
            <a:extLst>
              <a:ext uri="{FF2B5EF4-FFF2-40B4-BE49-F238E27FC236}">
                <a16:creationId xmlns:a16="http://schemas.microsoft.com/office/drawing/2014/main" id="{A07A1DD0-660D-46F3-9343-08466C095A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448" y="1323762"/>
            <a:ext cx="10149840" cy="5534238"/>
          </a:xfrm>
        </p:spPr>
      </p:pic>
    </p:spTree>
    <p:extLst>
      <p:ext uri="{BB962C8B-B14F-4D97-AF65-F5344CB8AC3E}">
        <p14:creationId xmlns:p14="http://schemas.microsoft.com/office/powerpoint/2010/main" val="2359080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819E8-8EB2-4497-862D-5FCFEF046FF5}"/>
              </a:ext>
            </a:extLst>
          </p:cNvPr>
          <p:cNvSpPr>
            <a:spLocks noGrp="1"/>
          </p:cNvSpPr>
          <p:nvPr>
            <p:ph type="title"/>
          </p:nvPr>
        </p:nvSpPr>
        <p:spPr/>
        <p:txBody>
          <a:bodyPr/>
          <a:lstStyle/>
          <a:p>
            <a:pPr algn="ctr"/>
            <a:r>
              <a:rPr lang="en-GB" b="1" dirty="0" smtClean="0"/>
              <a:t>Forest </a:t>
            </a:r>
            <a:r>
              <a:rPr lang="en-GB" b="1" dirty="0"/>
              <a:t>plot </a:t>
            </a:r>
            <a:r>
              <a:rPr lang="en-GB" b="1" dirty="0" smtClean="0"/>
              <a:t>(OPG, chr17</a:t>
            </a:r>
            <a:r>
              <a:rPr lang="en-GB" b="1" dirty="0"/>
              <a:t>)</a:t>
            </a:r>
            <a:endParaRPr lang="en-GB" dirty="0"/>
          </a:p>
        </p:txBody>
      </p:sp>
      <p:pic>
        <p:nvPicPr>
          <p:cNvPr id="5" name="Content Placeholder 4">
            <a:extLst>
              <a:ext uri="{FF2B5EF4-FFF2-40B4-BE49-F238E27FC236}">
                <a16:creationId xmlns:a16="http://schemas.microsoft.com/office/drawing/2014/main" id="{23B53529-B7FB-42CC-8A82-9505A02FB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136" y="1365504"/>
            <a:ext cx="10741152" cy="5432406"/>
          </a:xfrm>
        </p:spPr>
      </p:pic>
    </p:spTree>
    <p:extLst>
      <p:ext uri="{BB962C8B-B14F-4D97-AF65-F5344CB8AC3E}">
        <p14:creationId xmlns:p14="http://schemas.microsoft.com/office/powerpoint/2010/main" val="4107591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Conclusion</a:t>
            </a:r>
            <a:endParaRPr lang="en-GB" b="1" dirty="0"/>
          </a:p>
        </p:txBody>
      </p:sp>
      <p:sp>
        <p:nvSpPr>
          <p:cNvPr id="3" name="Content Placeholder 2"/>
          <p:cNvSpPr>
            <a:spLocks noGrp="1"/>
          </p:cNvSpPr>
          <p:nvPr>
            <p:ph idx="1"/>
          </p:nvPr>
        </p:nvSpPr>
        <p:spPr/>
        <p:txBody>
          <a:bodyPr>
            <a:normAutofit fontScale="92500" lnSpcReduction="10000"/>
          </a:bodyPr>
          <a:lstStyle/>
          <a:p>
            <a:r>
              <a:rPr lang="en-GB" altLang="en-US" dirty="0">
                <a:latin typeface="Arial" charset="0"/>
              </a:rPr>
              <a:t>Our joint/conditional analysis took full advantage of the approximately independent LD blocks which </a:t>
            </a:r>
            <a:r>
              <a:rPr lang="en-GB" altLang="en-US" dirty="0" smtClean="0">
                <a:latin typeface="Arial" charset="0"/>
              </a:rPr>
              <a:t>resolves </a:t>
            </a:r>
            <a:r>
              <a:rPr lang="en-GB" altLang="en-US" dirty="0">
                <a:latin typeface="Arial" charset="0"/>
              </a:rPr>
              <a:t>the uncertainty in LD-window </a:t>
            </a:r>
            <a:r>
              <a:rPr lang="en-GB" altLang="en-US" dirty="0" smtClean="0">
                <a:latin typeface="Arial" charset="0"/>
              </a:rPr>
              <a:t>specification. </a:t>
            </a:r>
            <a:r>
              <a:rPr lang="en-GB" altLang="en-US" dirty="0">
                <a:latin typeface="Arial" charset="0"/>
              </a:rPr>
              <a:t>The specific findings on OPG </a:t>
            </a:r>
            <a:r>
              <a:rPr lang="en-GB" altLang="en-US" dirty="0" smtClean="0">
                <a:latin typeface="Arial" charset="0"/>
              </a:rPr>
              <a:t>(and also TNFSF14, IL12B, not shown) were </a:t>
            </a:r>
            <a:r>
              <a:rPr lang="en-GB" altLang="en-US" dirty="0">
                <a:latin typeface="Arial" charset="0"/>
              </a:rPr>
              <a:t>just </a:t>
            </a:r>
            <a:r>
              <a:rPr lang="en-GB" altLang="en-US" dirty="0" smtClean="0">
                <a:latin typeface="Arial" charset="0"/>
              </a:rPr>
              <a:t>examples </a:t>
            </a:r>
            <a:r>
              <a:rPr lang="en-GB" altLang="en-US" dirty="0">
                <a:latin typeface="Arial" charset="0"/>
              </a:rPr>
              <a:t>that we would be able to replicate earlier work </a:t>
            </a:r>
            <a:r>
              <a:rPr lang="en-GB" altLang="en-US" dirty="0" smtClean="0">
                <a:latin typeface="Arial" charset="0"/>
              </a:rPr>
              <a:t>but on </a:t>
            </a:r>
            <a:r>
              <a:rPr lang="en-GB" altLang="en-US" dirty="0">
                <a:latin typeface="Arial" charset="0"/>
              </a:rPr>
              <a:t>a greater scale. Our findings will corroborate with related work on broad spectrum of proteins as reported in Sun et al. (2018) as well as findings related to inflammation on the </a:t>
            </a:r>
            <a:r>
              <a:rPr lang="en-GB" altLang="en-US" dirty="0" err="1">
                <a:latin typeface="Arial" charset="0"/>
              </a:rPr>
              <a:t>SomaScan</a:t>
            </a:r>
            <a:r>
              <a:rPr lang="en-GB" altLang="en-US" dirty="0">
                <a:latin typeface="Arial" charset="0"/>
              </a:rPr>
              <a:t> panel used </a:t>
            </a:r>
            <a:r>
              <a:rPr lang="en-GB" altLang="en-US" dirty="0" smtClean="0">
                <a:latin typeface="Arial" charset="0"/>
              </a:rPr>
              <a:t>(</a:t>
            </a:r>
            <a:r>
              <a:rPr lang="en-GB" altLang="en-US" dirty="0" err="1">
                <a:latin typeface="Arial" charset="0"/>
              </a:rPr>
              <a:t>Niewczas</a:t>
            </a:r>
            <a:r>
              <a:rPr lang="en-GB" altLang="en-US" dirty="0">
                <a:latin typeface="Arial" charset="0"/>
              </a:rPr>
              <a:t> et al. 2019). </a:t>
            </a:r>
            <a:endParaRPr lang="en-GB" altLang="en-US" dirty="0" smtClean="0">
              <a:latin typeface="Arial" charset="0"/>
            </a:endParaRPr>
          </a:p>
          <a:p>
            <a:r>
              <a:rPr lang="en-GB" altLang="en-US" dirty="0" smtClean="0">
                <a:latin typeface="Arial" charset="0"/>
              </a:rPr>
              <a:t>Our </a:t>
            </a:r>
            <a:r>
              <a:rPr lang="en-GB" altLang="en-US" dirty="0">
                <a:latin typeface="Arial" charset="0"/>
              </a:rPr>
              <a:t>GitHub repository, https://</a:t>
            </a:r>
            <a:r>
              <a:rPr lang="en-GB" altLang="en-US" dirty="0" smtClean="0">
                <a:latin typeface="Arial" charset="0"/>
              </a:rPr>
              <a:t>github.com/jinghuazhao/INF, provides additional information which will also facilitate analysis from other panels in the SCALLOP consortium. Other downstream analysis will be reported separately.</a:t>
            </a:r>
            <a:endParaRPr lang="en-GB" dirty="0">
              <a:ln w="0"/>
              <a:effectLst>
                <a:outerShdw blurRad="38100" dist="19050" dir="2700000" algn="tl" rotWithShape="0">
                  <a:schemeClr val="dk1">
                    <a:alpha val="40000"/>
                  </a:schemeClr>
                </a:outerShdw>
              </a:effectLst>
              <a:latin typeface="Verdana" charset="0"/>
            </a:endParaRPr>
          </a:p>
          <a:p>
            <a:endParaRPr lang="en-GB" dirty="0"/>
          </a:p>
        </p:txBody>
      </p:sp>
    </p:spTree>
    <p:extLst>
      <p:ext uri="{BB962C8B-B14F-4D97-AF65-F5344CB8AC3E}">
        <p14:creationId xmlns:p14="http://schemas.microsoft.com/office/powerpoint/2010/main" val="3347015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Outlook of </a:t>
            </a:r>
            <a:r>
              <a:rPr lang="en-GB" b="1" dirty="0" smtClean="0"/>
              <a:t>the analysis</a:t>
            </a:r>
            <a:endParaRPr lang="en-GB" b="1" dirty="0"/>
          </a:p>
        </p:txBody>
      </p:sp>
      <p:sp>
        <p:nvSpPr>
          <p:cNvPr id="3" name="Content Placeholder 2"/>
          <p:cNvSpPr>
            <a:spLocks noGrp="1"/>
          </p:cNvSpPr>
          <p:nvPr>
            <p:ph idx="1"/>
          </p:nvPr>
        </p:nvSpPr>
        <p:spPr/>
        <p:txBody>
          <a:bodyPr>
            <a:normAutofit fontScale="85000" lnSpcReduction="20000"/>
          </a:bodyPr>
          <a:lstStyle/>
          <a:p>
            <a:r>
              <a:rPr lang="en-GB" dirty="0"/>
              <a:t>Discovery, replication – INTERVAL, meta-analysis, NSPHS.</a:t>
            </a:r>
          </a:p>
          <a:p>
            <a:r>
              <a:rPr lang="en-GB" dirty="0" smtClean="0"/>
              <a:t>Near-independent signals. PLINK </a:t>
            </a:r>
            <a:r>
              <a:rPr lang="en-GB" dirty="0"/>
              <a:t>–clump </a:t>
            </a:r>
            <a:r>
              <a:rPr lang="en-GB" dirty="0" smtClean="0"/>
              <a:t>is based on p-value and r2 with more signals than GCTA –</a:t>
            </a:r>
            <a:r>
              <a:rPr lang="en-GB" dirty="0" err="1" smtClean="0"/>
              <a:t>cojo</a:t>
            </a:r>
            <a:r>
              <a:rPr lang="en-GB" dirty="0" smtClean="0"/>
              <a:t> analysis, both within </a:t>
            </a:r>
            <a:r>
              <a:rPr lang="en-GB" dirty="0"/>
              <a:t>approximately independent LD blocks </a:t>
            </a:r>
            <a:r>
              <a:rPr lang="en-GB" dirty="0" smtClean="0"/>
              <a:t>with the same prospect for </a:t>
            </a:r>
            <a:r>
              <a:rPr lang="en-GB" dirty="0" err="1"/>
              <a:t>finemapping</a:t>
            </a:r>
            <a:r>
              <a:rPr lang="en-GB" dirty="0"/>
              <a:t> – PLINK, GCTA, </a:t>
            </a:r>
            <a:r>
              <a:rPr lang="en-GB" dirty="0" err="1"/>
              <a:t>finemap</a:t>
            </a:r>
            <a:r>
              <a:rPr lang="en-GB" dirty="0"/>
              <a:t>, and JAM, among others</a:t>
            </a:r>
            <a:r>
              <a:rPr lang="en-GB" dirty="0" smtClean="0"/>
              <a:t>.</a:t>
            </a:r>
            <a:endParaRPr lang="en-GB" dirty="0"/>
          </a:p>
          <a:p>
            <a:r>
              <a:rPr lang="en-GB" dirty="0"/>
              <a:t>Effect size/MAF plot.</a:t>
            </a:r>
          </a:p>
          <a:p>
            <a:r>
              <a:rPr lang="en-GB" dirty="0"/>
              <a:t>Power/winner’s curse/bivariate LDSC – plots/correlation of effect size and/or </a:t>
            </a:r>
            <a:r>
              <a:rPr lang="en-GB" dirty="0" err="1"/>
              <a:t>pQTLs</a:t>
            </a:r>
            <a:r>
              <a:rPr lang="en-GB" dirty="0"/>
              <a:t> from INTERVAL vs INF1.</a:t>
            </a:r>
          </a:p>
          <a:p>
            <a:r>
              <a:rPr lang="en-GB" dirty="0"/>
              <a:t>Additional information on genotyping and cohort characteristics needs to be requested for the paper.</a:t>
            </a:r>
          </a:p>
          <a:p>
            <a:r>
              <a:rPr lang="en-GB" dirty="0"/>
              <a:t>Elementary summary statistics such as h2 from INTERVAL, with KORA relatively small for GCTA and possibly with INF1 for HESS. This was examined by Kwan et al. (2014) whose results on OPG were replicated from the analysis.</a:t>
            </a:r>
          </a:p>
        </p:txBody>
      </p:sp>
    </p:spTree>
    <p:extLst>
      <p:ext uri="{BB962C8B-B14F-4D97-AF65-F5344CB8AC3E}">
        <p14:creationId xmlns:p14="http://schemas.microsoft.com/office/powerpoint/2010/main" val="1596982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Other aspects</a:t>
            </a:r>
            <a:endParaRPr lang="en-GB" b="1" dirty="0"/>
          </a:p>
        </p:txBody>
      </p:sp>
      <p:sp>
        <p:nvSpPr>
          <p:cNvPr id="3" name="Content Placeholder 2"/>
          <p:cNvSpPr>
            <a:spLocks noGrp="1"/>
          </p:cNvSpPr>
          <p:nvPr>
            <p:ph idx="1"/>
          </p:nvPr>
        </p:nvSpPr>
        <p:spPr/>
        <p:txBody>
          <a:bodyPr>
            <a:normAutofit/>
          </a:bodyPr>
          <a:lstStyle/>
          <a:p>
            <a:r>
              <a:rPr lang="en-US" dirty="0" smtClean="0"/>
              <a:t>Between-cohort </a:t>
            </a:r>
            <a:r>
              <a:rPr lang="en-US" dirty="0"/>
              <a:t>MAF-MAF plots</a:t>
            </a:r>
          </a:p>
          <a:p>
            <a:r>
              <a:rPr lang="en-US" dirty="0"/>
              <a:t>P ~ N (for </a:t>
            </a:r>
            <a:r>
              <a:rPr lang="en-US" dirty="0" err="1"/>
              <a:t>finemapping</a:t>
            </a:r>
            <a:r>
              <a:rPr lang="en-US" dirty="0"/>
              <a:t>) and consistency, e.g. INTERVAL/STABILITY.</a:t>
            </a:r>
          </a:p>
          <a:p>
            <a:r>
              <a:rPr lang="en-US" dirty="0"/>
              <a:t>False negative for those in the CVD1 panel to </a:t>
            </a:r>
            <a:r>
              <a:rPr lang="en-US" dirty="0" err="1" smtClean="0"/>
              <a:t>PhenoScanner</a:t>
            </a:r>
            <a:r>
              <a:rPr lang="en-US" dirty="0" smtClean="0"/>
              <a:t>.</a:t>
            </a:r>
            <a:endParaRPr lang="en-US" dirty="0"/>
          </a:p>
          <a:p>
            <a:r>
              <a:rPr lang="en-US" dirty="0"/>
              <a:t>Chr19. NLRP12 from INTERVAL`</a:t>
            </a:r>
          </a:p>
          <a:p>
            <a:r>
              <a:rPr lang="en-US" dirty="0" smtClean="0"/>
              <a:t>Total </a:t>
            </a:r>
            <a:r>
              <a:rPr lang="en-US" dirty="0"/>
              <a:t># signals relative to other </a:t>
            </a:r>
            <a:r>
              <a:rPr lang="en-US" dirty="0" smtClean="0"/>
              <a:t>panels.</a:t>
            </a:r>
            <a:endParaRPr lang="en-US" dirty="0"/>
          </a:p>
          <a:p>
            <a:r>
              <a:rPr lang="en-US" dirty="0" err="1"/>
              <a:t>Phenoscanner</a:t>
            </a:r>
            <a:r>
              <a:rPr lang="en-US" dirty="0"/>
              <a:t> and </a:t>
            </a:r>
            <a:r>
              <a:rPr lang="en-US" dirty="0" err="1" smtClean="0"/>
              <a:t>eQTL</a:t>
            </a:r>
            <a:r>
              <a:rPr lang="en-US" dirty="0" smtClean="0"/>
              <a:t>.</a:t>
            </a:r>
            <a:endParaRPr lang="en-GB" dirty="0"/>
          </a:p>
        </p:txBody>
      </p:sp>
    </p:spTree>
    <p:extLst>
      <p:ext uri="{BB962C8B-B14F-4D97-AF65-F5344CB8AC3E}">
        <p14:creationId xmlns:p14="http://schemas.microsoft.com/office/powerpoint/2010/main" val="3593078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References</a:t>
            </a:r>
            <a:endParaRPr lang="en-GB" b="1" dirty="0"/>
          </a:p>
        </p:txBody>
      </p:sp>
      <p:sp>
        <p:nvSpPr>
          <p:cNvPr id="3" name="Content Placeholder 2"/>
          <p:cNvSpPr>
            <a:spLocks noGrp="1"/>
          </p:cNvSpPr>
          <p:nvPr>
            <p:ph idx="1"/>
          </p:nvPr>
        </p:nvSpPr>
        <p:spPr/>
        <p:txBody>
          <a:bodyPr>
            <a:normAutofit fontScale="92500" lnSpcReduction="10000"/>
          </a:bodyPr>
          <a:lstStyle/>
          <a:p>
            <a:pPr>
              <a:spcBef>
                <a:spcPct val="50000"/>
              </a:spcBef>
              <a:defRPr/>
            </a:pPr>
            <a:r>
              <a:rPr lang="en-GB" altLang="en-US" dirty="0" smtClean="0"/>
              <a:t>Ganz </a:t>
            </a:r>
            <a:r>
              <a:rPr lang="en-GB" altLang="en-US" dirty="0"/>
              <a:t>P, et al. (2016). </a:t>
            </a:r>
            <a:r>
              <a:rPr lang="en-GB" altLang="en-US" dirty="0" smtClean="0"/>
              <a:t>Development </a:t>
            </a:r>
            <a:r>
              <a:rPr lang="en-GB" altLang="en-US" dirty="0"/>
              <a:t>and risk score for </a:t>
            </a:r>
            <a:r>
              <a:rPr lang="en-GB" altLang="en-US" dirty="0" smtClean="0"/>
              <a:t>based </a:t>
            </a:r>
            <a:r>
              <a:rPr lang="en-GB" altLang="en-US" dirty="0"/>
              <a:t>risk score for cardiovascular outcomes among patients with stable coronary heart disease. </a:t>
            </a:r>
            <a:r>
              <a:rPr lang="en-GB" altLang="en-US" i="1" dirty="0"/>
              <a:t>JAMA. 315:2532-41</a:t>
            </a:r>
            <a:endParaRPr lang="en-GB" altLang="en-US" dirty="0"/>
          </a:p>
          <a:p>
            <a:pPr>
              <a:spcBef>
                <a:spcPct val="50000"/>
              </a:spcBef>
              <a:defRPr/>
            </a:pPr>
            <a:r>
              <a:rPr lang="en-GB" altLang="en-US" dirty="0"/>
              <a:t>Kwan JSH, et al. (2014</a:t>
            </a:r>
            <a:r>
              <a:rPr lang="en-GB" altLang="en-US" dirty="0" smtClean="0"/>
              <a:t>). Meta-analysis </a:t>
            </a:r>
            <a:r>
              <a:rPr lang="en-GB" altLang="en-US" dirty="0"/>
              <a:t>of genome-wide association studies identifies two loci associated with circulating </a:t>
            </a:r>
            <a:r>
              <a:rPr lang="en-GB" altLang="en-US" dirty="0" err="1"/>
              <a:t>osteoprotegerin</a:t>
            </a:r>
            <a:r>
              <a:rPr lang="en-GB" altLang="en-US" dirty="0"/>
              <a:t> levels. </a:t>
            </a:r>
            <a:r>
              <a:rPr lang="en-GB" altLang="en-US" i="1" dirty="0"/>
              <a:t>Hum </a:t>
            </a:r>
            <a:r>
              <a:rPr lang="en-GB" altLang="en-US" i="1" dirty="0" err="1"/>
              <a:t>Mol</a:t>
            </a:r>
            <a:r>
              <a:rPr lang="en-GB" altLang="en-US" i="1" dirty="0"/>
              <a:t> Genet</a:t>
            </a:r>
            <a:r>
              <a:rPr lang="en-GB" altLang="en-US" dirty="0"/>
              <a:t> 23(24): 6684—93.</a:t>
            </a:r>
          </a:p>
          <a:p>
            <a:pPr>
              <a:spcBef>
                <a:spcPct val="50000"/>
              </a:spcBef>
              <a:defRPr/>
            </a:pPr>
            <a:r>
              <a:rPr lang="en-GB" altLang="en-US" dirty="0" err="1"/>
              <a:t>Niewczas</a:t>
            </a:r>
            <a:r>
              <a:rPr lang="en-GB" altLang="en-US" dirty="0"/>
              <a:t> MA, et al. (2019). A signature of circulating inflammatory proteins and development of end-stage renal disease in diabetes. </a:t>
            </a:r>
            <a:r>
              <a:rPr lang="en-GB" altLang="en-US" i="1" dirty="0"/>
              <a:t>Nat Med. https://doi.org/10.1038/s41591-019-0415-5</a:t>
            </a:r>
            <a:endParaRPr lang="en-GB" altLang="en-US" dirty="0"/>
          </a:p>
          <a:p>
            <a:pPr>
              <a:spcBef>
                <a:spcPct val="50000"/>
              </a:spcBef>
              <a:defRPr/>
            </a:pPr>
            <a:r>
              <a:rPr lang="en-GB" altLang="en-US" dirty="0"/>
              <a:t>Sun B, et al (2018). Genomic atlas of human plasma </a:t>
            </a:r>
            <a:r>
              <a:rPr lang="en-GB" altLang="en-US" dirty="0" err="1"/>
              <a:t>proteme</a:t>
            </a:r>
            <a:r>
              <a:rPr lang="en-GB" altLang="en-US" dirty="0"/>
              <a:t>. </a:t>
            </a:r>
            <a:r>
              <a:rPr lang="en-GB" altLang="en-US" i="1" dirty="0"/>
              <a:t>Nature</a:t>
            </a:r>
            <a:r>
              <a:rPr lang="en-GB" altLang="en-US" dirty="0"/>
              <a:t> 558: 73-9</a:t>
            </a:r>
            <a:r>
              <a:rPr lang="en-GB" altLang="en-US" dirty="0" smtClean="0"/>
              <a:t>.</a:t>
            </a:r>
            <a:r>
              <a:rPr lang="en-GB" altLang="en-US" sz="2400" dirty="0" smtClean="0"/>
              <a:t> </a:t>
            </a:r>
            <a:endParaRPr lang="en-GB" altLang="en-US" sz="2400" dirty="0"/>
          </a:p>
          <a:p>
            <a:pPr>
              <a:spcBef>
                <a:spcPct val="50000"/>
              </a:spcBef>
              <a:buFontTx/>
              <a:buAutoNum type="arabicPeriod"/>
              <a:defRPr/>
            </a:pPr>
            <a:endParaRPr lang="en-GB" altLang="en-US" sz="1400" dirty="0">
              <a:solidFill>
                <a:schemeClr val="bg1"/>
              </a:solidFill>
            </a:endParaRPr>
          </a:p>
          <a:p>
            <a:endParaRPr lang="en-GB" dirty="0"/>
          </a:p>
        </p:txBody>
      </p:sp>
    </p:spTree>
    <p:extLst>
      <p:ext uri="{BB962C8B-B14F-4D97-AF65-F5344CB8AC3E}">
        <p14:creationId xmlns:p14="http://schemas.microsoft.com/office/powerpoint/2010/main" val="1425111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Acknowledgements</a:t>
            </a:r>
            <a:endParaRPr lang="en-GB" b="1" dirty="0"/>
          </a:p>
        </p:txBody>
      </p:sp>
      <p:sp>
        <p:nvSpPr>
          <p:cNvPr id="3" name="Content Placeholder 2"/>
          <p:cNvSpPr>
            <a:spLocks noGrp="1"/>
          </p:cNvSpPr>
          <p:nvPr>
            <p:ph idx="1"/>
          </p:nvPr>
        </p:nvSpPr>
        <p:spPr/>
        <p:txBody>
          <a:bodyPr/>
          <a:lstStyle/>
          <a:p>
            <a:r>
              <a:rPr lang="en-GB" b="1" dirty="0" smtClean="0"/>
              <a:t>CEU</a:t>
            </a:r>
            <a:r>
              <a:rPr lang="en-GB" dirty="0" smtClean="0"/>
              <a:t>. Adam, Jimmy, Bram.</a:t>
            </a:r>
          </a:p>
          <a:p>
            <a:r>
              <a:rPr lang="en-GB" b="1" dirty="0"/>
              <a:t>SCALLOP</a:t>
            </a:r>
            <a:r>
              <a:rPr lang="en-GB" dirty="0"/>
              <a:t>. IT and TRYGGVE, Lasse, Anders.</a:t>
            </a:r>
          </a:p>
          <a:p>
            <a:endParaRPr lang="en-GB" dirty="0"/>
          </a:p>
        </p:txBody>
      </p:sp>
    </p:spTree>
    <p:extLst>
      <p:ext uri="{BB962C8B-B14F-4D97-AF65-F5344CB8AC3E}">
        <p14:creationId xmlns:p14="http://schemas.microsoft.com/office/powerpoint/2010/main" val="4281472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err="1" smtClean="0"/>
              <a:t>Olink</a:t>
            </a:r>
            <a:r>
              <a:rPr lang="en-GB" b="1" dirty="0"/>
              <a:t> Proximity Extension Assay (PEA)</a:t>
            </a:r>
            <a:br>
              <a:rPr lang="en-GB" b="1" dirty="0"/>
            </a:br>
            <a:r>
              <a:rPr lang="en-GB" b="1" dirty="0"/>
              <a:t>technology</a:t>
            </a:r>
          </a:p>
        </p:txBody>
      </p:sp>
      <p:sp>
        <p:nvSpPr>
          <p:cNvPr id="3" name="Content Placeholder 2"/>
          <p:cNvSpPr>
            <a:spLocks noGrp="1"/>
          </p:cNvSpPr>
          <p:nvPr>
            <p:ph idx="1"/>
          </p:nvPr>
        </p:nvSpPr>
        <p:spPr/>
        <p:txBody>
          <a:bodyPr/>
          <a:lstStyle/>
          <a:p>
            <a:r>
              <a:rPr lang="en-GB" dirty="0" smtClean="0"/>
              <a:t>Multiplex </a:t>
            </a:r>
            <a:r>
              <a:rPr lang="en-GB" dirty="0"/>
              <a:t>immunoassays that measure 92 proteins across 96 samples simultaneously using only one microliter of serum, </a:t>
            </a:r>
            <a:r>
              <a:rPr lang="en-GB" dirty="0" smtClean="0"/>
              <a:t>plasma, etc.</a:t>
            </a:r>
          </a:p>
          <a:p>
            <a:r>
              <a:rPr lang="en-GB" dirty="0" smtClean="0"/>
              <a:t>A </a:t>
            </a:r>
            <a:r>
              <a:rPr lang="en-GB" dirty="0"/>
              <a:t>pair of oligonucleotide-</a:t>
            </a:r>
            <a:r>
              <a:rPr lang="en-GB" dirty="0" err="1"/>
              <a:t>labeled</a:t>
            </a:r>
            <a:r>
              <a:rPr lang="en-GB" dirty="0"/>
              <a:t> antibodies (“probes”) are allowed to pair-wise bind to the target protein present in the sample in a homogeneous assay, with no need for washing. When the two probes are in close proximity, a new PCR target sequence is formed by a proximity-dependent DNA polymerization event. The resulting sequence is subsequently detected and quantified using standard real-time PCR</a:t>
            </a:r>
            <a:r>
              <a:rPr lang="en-GB" dirty="0" smtClean="0"/>
              <a:t>.</a:t>
            </a:r>
          </a:p>
          <a:p>
            <a:pPr marL="0" indent="0">
              <a:buNone/>
            </a:pPr>
            <a:r>
              <a:rPr lang="en-GB" i="1" dirty="0" smtClean="0"/>
              <a:t>from https://www.olink.com/data-you-can-trust/technology/</a:t>
            </a:r>
            <a:endParaRPr lang="en-GB" i="1" dirty="0"/>
          </a:p>
        </p:txBody>
      </p:sp>
    </p:spTree>
    <p:extLst>
      <p:ext uri="{BB962C8B-B14F-4D97-AF65-F5344CB8AC3E}">
        <p14:creationId xmlns:p14="http://schemas.microsoft.com/office/powerpoint/2010/main" val="685193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Landmarks</a:t>
            </a:r>
          </a:p>
        </p:txBody>
      </p:sp>
      <p:sp>
        <p:nvSpPr>
          <p:cNvPr id="3" name="Content Placeholder 2"/>
          <p:cNvSpPr>
            <a:spLocks noGrp="1"/>
          </p:cNvSpPr>
          <p:nvPr>
            <p:ph idx="1"/>
          </p:nvPr>
        </p:nvSpPr>
        <p:spPr/>
        <p:txBody>
          <a:bodyPr/>
          <a:lstStyle/>
          <a:p>
            <a:r>
              <a:rPr lang="en-GB" dirty="0" smtClean="0"/>
              <a:t>9/5/19 </a:t>
            </a:r>
            <a:r>
              <a:rPr lang="en-GB" dirty="0"/>
              <a:t>– </a:t>
            </a:r>
            <a:r>
              <a:rPr lang="en-GB" dirty="0" smtClean="0"/>
              <a:t>BHF poster.</a:t>
            </a:r>
          </a:p>
          <a:p>
            <a:r>
              <a:rPr lang="en-GB" dirty="0" smtClean="0"/>
              <a:t>27/3/19 </a:t>
            </a:r>
            <a:r>
              <a:rPr lang="en-GB" dirty="0"/>
              <a:t>– cross-reference with INTERVAL on INTERVAL genotype data, which showed great similarity with INF1, esp. w.r.t. cis signals.</a:t>
            </a:r>
          </a:p>
          <a:p>
            <a:r>
              <a:rPr lang="en-GB" dirty="0"/>
              <a:t>8/3/19 – Recognition of MAF </a:t>
            </a:r>
            <a:r>
              <a:rPr lang="en-GB" dirty="0" err="1"/>
              <a:t>cutoff</a:t>
            </a:r>
            <a:r>
              <a:rPr lang="en-GB" dirty="0"/>
              <a:t> on </a:t>
            </a:r>
            <a:r>
              <a:rPr lang="en-GB" dirty="0" err="1"/>
              <a:t>IFN.gamma</a:t>
            </a:r>
            <a:r>
              <a:rPr lang="en-GB" dirty="0"/>
              <a:t>, IL.22.RA1, TSLP.</a:t>
            </a:r>
          </a:p>
          <a:p>
            <a:r>
              <a:rPr lang="en-GB" dirty="0"/>
              <a:t>29/11/18 – 22 proteins with busy Manhattan plots.</a:t>
            </a:r>
          </a:p>
        </p:txBody>
      </p:sp>
    </p:spTree>
    <p:extLst>
      <p:ext uri="{BB962C8B-B14F-4D97-AF65-F5344CB8AC3E}">
        <p14:creationId xmlns:p14="http://schemas.microsoft.com/office/powerpoint/2010/main" val="3032432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Methods</a:t>
            </a:r>
            <a:endParaRPr lang="en-GB" b="1" dirty="0"/>
          </a:p>
        </p:txBody>
      </p:sp>
      <p:sp>
        <p:nvSpPr>
          <p:cNvPr id="3" name="Content Placeholder 2"/>
          <p:cNvSpPr>
            <a:spLocks noGrp="1"/>
          </p:cNvSpPr>
          <p:nvPr>
            <p:ph idx="1"/>
          </p:nvPr>
        </p:nvSpPr>
        <p:spPr/>
        <p:txBody>
          <a:bodyPr>
            <a:normAutofit fontScale="92500" lnSpcReduction="20000"/>
          </a:bodyPr>
          <a:lstStyle/>
          <a:p>
            <a:r>
              <a:rPr lang="en-GB" altLang="en-US" b="1" dirty="0">
                <a:latin typeface="Arial" charset="0"/>
              </a:rPr>
              <a:t>Proteins</a:t>
            </a:r>
            <a:r>
              <a:rPr lang="en-GB" altLang="en-US" dirty="0">
                <a:latin typeface="Arial" charset="0"/>
              </a:rPr>
              <a:t>. inverse normal transformed </a:t>
            </a:r>
            <a:r>
              <a:rPr lang="en-GB" altLang="en-US" dirty="0" err="1">
                <a:latin typeface="Arial" charset="0"/>
              </a:rPr>
              <a:t>Olink</a:t>
            </a:r>
            <a:r>
              <a:rPr lang="en-GB" altLang="en-US" dirty="0">
                <a:latin typeface="Arial" charset="0"/>
              </a:rPr>
              <a:t>/inflammation.</a:t>
            </a:r>
          </a:p>
          <a:p>
            <a:r>
              <a:rPr lang="en-GB" altLang="en-US" b="1" dirty="0" smtClean="0">
                <a:latin typeface="Arial" charset="0"/>
              </a:rPr>
              <a:t>Genotypes</a:t>
            </a:r>
            <a:r>
              <a:rPr lang="en-GB" altLang="en-US" dirty="0" smtClean="0">
                <a:latin typeface="Arial" charset="0"/>
              </a:rPr>
              <a:t>. 1000Genomes, </a:t>
            </a:r>
            <a:r>
              <a:rPr lang="en-GB" altLang="en-US" dirty="0">
                <a:latin typeface="Arial" charset="0"/>
              </a:rPr>
              <a:t>HRC or </a:t>
            </a:r>
            <a:r>
              <a:rPr lang="en-GB" altLang="en-US" dirty="0" smtClean="0">
                <a:latin typeface="Arial" charset="0"/>
              </a:rPr>
              <a:t>UK10K+1000Genomes imputed genotypes. </a:t>
            </a:r>
          </a:p>
          <a:p>
            <a:r>
              <a:rPr lang="en-GB" altLang="en-US" b="1" dirty="0" smtClean="0">
                <a:latin typeface="Arial" charset="0"/>
              </a:rPr>
              <a:t>Model</a:t>
            </a:r>
            <a:r>
              <a:rPr lang="en-GB" altLang="en-US" dirty="0" smtClean="0">
                <a:latin typeface="Arial" charset="0"/>
              </a:rPr>
              <a:t>. Additive </a:t>
            </a:r>
            <a:r>
              <a:rPr lang="en-GB" altLang="en-US" dirty="0">
                <a:latin typeface="Arial" charset="0"/>
              </a:rPr>
              <a:t>genetic model </a:t>
            </a:r>
            <a:r>
              <a:rPr lang="en-GB" altLang="en-US" dirty="0" smtClean="0">
                <a:latin typeface="Arial" charset="0"/>
              </a:rPr>
              <a:t>with </a:t>
            </a:r>
            <a:r>
              <a:rPr lang="en-GB" altLang="en-US" dirty="0">
                <a:latin typeface="Arial" charset="0"/>
              </a:rPr>
              <a:t>adjustment for sex, age, principal components and/or cohort-specific covariates. </a:t>
            </a:r>
            <a:endParaRPr lang="en-GB" altLang="en-US" dirty="0" smtClean="0">
              <a:latin typeface="Arial" charset="0"/>
            </a:endParaRPr>
          </a:p>
          <a:p>
            <a:r>
              <a:rPr lang="en-GB" altLang="en-US" b="1" dirty="0" smtClean="0">
                <a:latin typeface="Arial" charset="0"/>
              </a:rPr>
              <a:t>Meta-analysis</a:t>
            </a:r>
            <a:r>
              <a:rPr lang="en-GB" altLang="en-US" dirty="0" smtClean="0">
                <a:latin typeface="Arial" charset="0"/>
              </a:rPr>
              <a:t>. Per-</a:t>
            </a:r>
            <a:r>
              <a:rPr lang="en-GB" altLang="en-US" dirty="0" smtClean="0">
                <a:latin typeface="Arial" charset="0"/>
                <a:ea typeface="SimSun" pitchFamily="2" charset="-122"/>
              </a:rPr>
              <a:t>SNP meta-analysis on effect sizes </a:t>
            </a:r>
            <a:r>
              <a:rPr lang="en-GB" altLang="en-US" dirty="0">
                <a:latin typeface="Arial" charset="0"/>
                <a:ea typeface="SimSun" pitchFamily="2" charset="-122"/>
              </a:rPr>
              <a:t>through </a:t>
            </a:r>
            <a:r>
              <a:rPr lang="en-GB" altLang="en-US" dirty="0" smtClean="0">
                <a:latin typeface="Arial" charset="0"/>
                <a:ea typeface="SimSun" pitchFamily="2" charset="-122"/>
              </a:rPr>
              <a:t>METAL.</a:t>
            </a:r>
          </a:p>
          <a:p>
            <a:r>
              <a:rPr lang="en-GB" altLang="en-US" b="1" dirty="0" smtClean="0">
                <a:latin typeface="Arial" charset="0"/>
                <a:ea typeface="SimSun" pitchFamily="2" charset="-122"/>
              </a:rPr>
              <a:t>Independent signals. </a:t>
            </a:r>
            <a:r>
              <a:rPr lang="en-GB" altLang="en-US" dirty="0" smtClean="0">
                <a:latin typeface="Arial" charset="0"/>
                <a:ea typeface="SimSun" pitchFamily="2" charset="-122"/>
              </a:rPr>
              <a:t>PLINK clumping and </a:t>
            </a:r>
            <a:r>
              <a:rPr lang="en-GB" altLang="en-US" dirty="0">
                <a:latin typeface="Arial" charset="0"/>
                <a:ea typeface="SimSun" pitchFamily="2" charset="-122"/>
              </a:rPr>
              <a:t>joint/conditional analysis with </a:t>
            </a:r>
            <a:r>
              <a:rPr lang="en-GB" altLang="en-US" dirty="0" smtClean="0">
                <a:latin typeface="Arial" charset="0"/>
                <a:ea typeface="SimSun" pitchFamily="2" charset="-122"/>
              </a:rPr>
              <a:t>GCTA. </a:t>
            </a:r>
          </a:p>
          <a:p>
            <a:pPr lvl="1"/>
            <a:r>
              <a:rPr lang="en-GB" altLang="en-US" dirty="0" smtClean="0">
                <a:latin typeface="Arial" charset="0"/>
                <a:ea typeface="SimSun" pitchFamily="2" charset="-122"/>
              </a:rPr>
              <a:t>1000Genomes </a:t>
            </a:r>
            <a:r>
              <a:rPr lang="en-GB" altLang="en-US" dirty="0">
                <a:latin typeface="Arial" charset="0"/>
                <a:ea typeface="SimSun" pitchFamily="2" charset="-122"/>
              </a:rPr>
              <a:t>and individual level genotype data from INTERVAL were used as LD reference </a:t>
            </a:r>
            <a:r>
              <a:rPr lang="en-GB" altLang="en-US" dirty="0" smtClean="0">
                <a:latin typeface="Arial" charset="0"/>
                <a:ea typeface="SimSun" pitchFamily="2" charset="-122"/>
              </a:rPr>
              <a:t>panels.</a:t>
            </a:r>
          </a:p>
          <a:p>
            <a:pPr lvl="1"/>
            <a:r>
              <a:rPr lang="en-GB" altLang="en-US" dirty="0" smtClean="0">
                <a:latin typeface="Arial" charset="0"/>
                <a:ea typeface="SimSun" pitchFamily="2" charset="-122"/>
              </a:rPr>
              <a:t>Approximately </a:t>
            </a:r>
            <a:r>
              <a:rPr lang="en-GB" altLang="en-US" dirty="0">
                <a:latin typeface="Arial" charset="0"/>
                <a:ea typeface="SimSun" pitchFamily="2" charset="-122"/>
              </a:rPr>
              <a:t>independent LD </a:t>
            </a:r>
            <a:r>
              <a:rPr lang="en-GB" altLang="en-US" dirty="0" smtClean="0">
                <a:latin typeface="Arial" charset="0"/>
                <a:ea typeface="SimSun" pitchFamily="2" charset="-122"/>
              </a:rPr>
              <a:t>blocks. </a:t>
            </a:r>
          </a:p>
          <a:p>
            <a:pPr lvl="1"/>
            <a:r>
              <a:rPr lang="en-GB" altLang="en-US" dirty="0" err="1" smtClean="0">
                <a:latin typeface="Arial" charset="0"/>
                <a:ea typeface="SimSun" pitchFamily="2" charset="-122"/>
              </a:rPr>
              <a:t>Bonferroni</a:t>
            </a:r>
            <a:r>
              <a:rPr lang="en-GB" altLang="en-US" dirty="0" smtClean="0">
                <a:latin typeface="Arial" charset="0"/>
                <a:ea typeface="SimSun" pitchFamily="2" charset="-122"/>
              </a:rPr>
              <a:t> </a:t>
            </a:r>
            <a:r>
              <a:rPr lang="en-GB" altLang="en-US" dirty="0">
                <a:latin typeface="Arial" charset="0"/>
                <a:ea typeface="SimSun" pitchFamily="2" charset="-122"/>
              </a:rPr>
              <a:t>correction on </a:t>
            </a:r>
            <a:r>
              <a:rPr lang="en-GB" altLang="en-US" dirty="0" err="1">
                <a:latin typeface="Arial" charset="0"/>
                <a:ea typeface="SimSun" pitchFamily="2" charset="-122"/>
              </a:rPr>
              <a:t>genomewide</a:t>
            </a:r>
            <a:r>
              <a:rPr lang="en-GB" altLang="en-US" dirty="0">
                <a:latin typeface="Arial" charset="0"/>
                <a:ea typeface="SimSun" pitchFamily="2" charset="-122"/>
              </a:rPr>
              <a:t> significance </a:t>
            </a:r>
            <a:r>
              <a:rPr lang="en-GB" altLang="en-US" dirty="0" smtClean="0">
                <a:latin typeface="Arial" charset="0"/>
                <a:ea typeface="SimSun" pitchFamily="2" charset="-122"/>
              </a:rPr>
              <a:t>5e-8/91.</a:t>
            </a:r>
            <a:endParaRPr lang="en-GB" altLang="en-US" dirty="0">
              <a:latin typeface="Arial" charset="0"/>
              <a:ea typeface="SimSun" pitchFamily="2" charset="-122"/>
            </a:endParaRPr>
          </a:p>
          <a:p>
            <a:endParaRPr lang="en-GB" dirty="0"/>
          </a:p>
        </p:txBody>
      </p:sp>
    </p:spTree>
    <p:extLst>
      <p:ext uri="{BB962C8B-B14F-4D97-AF65-F5344CB8AC3E}">
        <p14:creationId xmlns:p14="http://schemas.microsoft.com/office/powerpoint/2010/main" val="2830750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492" y="-34832"/>
            <a:ext cx="10515600" cy="879566"/>
          </a:xfrm>
        </p:spPr>
        <p:txBody>
          <a:bodyPr/>
          <a:lstStyle/>
          <a:p>
            <a:pPr algn="ctr"/>
            <a:r>
              <a:rPr lang="en-GB" b="1" dirty="0"/>
              <a:t>Study information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61831115"/>
              </p:ext>
            </p:extLst>
          </p:nvPr>
        </p:nvGraphicFramePr>
        <p:xfrm>
          <a:off x="1384664" y="845899"/>
          <a:ext cx="9274630" cy="5898888"/>
        </p:xfrm>
        <a:graphic>
          <a:graphicData uri="http://schemas.openxmlformats.org/drawingml/2006/table">
            <a:tbl>
              <a:tblPr firstRow="1" bandRow="1">
                <a:tableStyleId>{5C22544A-7EE6-4342-B048-85BDC9FD1C3A}</a:tableStyleId>
              </a:tblPr>
              <a:tblGrid>
                <a:gridCol w="3196046">
                  <a:extLst>
                    <a:ext uri="{9D8B030D-6E8A-4147-A177-3AD203B41FA5}">
                      <a16:colId xmlns:a16="http://schemas.microsoft.com/office/drawing/2014/main" val="8756346"/>
                    </a:ext>
                  </a:extLst>
                </a:gridCol>
                <a:gridCol w="4084321">
                  <a:extLst>
                    <a:ext uri="{9D8B030D-6E8A-4147-A177-3AD203B41FA5}">
                      <a16:colId xmlns:a16="http://schemas.microsoft.com/office/drawing/2014/main" val="2289324825"/>
                    </a:ext>
                  </a:extLst>
                </a:gridCol>
                <a:gridCol w="1994263">
                  <a:extLst>
                    <a:ext uri="{9D8B030D-6E8A-4147-A177-3AD203B41FA5}">
                      <a16:colId xmlns:a16="http://schemas.microsoft.com/office/drawing/2014/main" val="14541980"/>
                    </a:ext>
                  </a:extLst>
                </a:gridCol>
              </a:tblGrid>
              <a:tr h="358237">
                <a:tc>
                  <a:txBody>
                    <a:bodyPr/>
                    <a:lstStyle/>
                    <a:p>
                      <a:pPr algn="l" fontAlgn="b"/>
                      <a:r>
                        <a:rPr lang="en-GB" sz="2400" u="none" strike="noStrike" dirty="0">
                          <a:effectLst/>
                        </a:rPr>
                        <a:t>Name</a:t>
                      </a:r>
                      <a:endParaRPr lang="en-GB" sz="24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2400" u="none" strike="noStrike" dirty="0">
                          <a:effectLst/>
                        </a:rPr>
                        <a:t>Design</a:t>
                      </a:r>
                      <a:endParaRPr lang="en-GB" sz="24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2400" u="none" strike="noStrike" dirty="0">
                          <a:effectLst/>
                        </a:rPr>
                        <a:t>N</a:t>
                      </a:r>
                      <a:endParaRPr lang="en-GB" sz="2400" b="1"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0657034"/>
                  </a:ext>
                </a:extLst>
              </a:tr>
              <a:tr h="358237">
                <a:tc>
                  <a:txBody>
                    <a:bodyPr/>
                    <a:lstStyle/>
                    <a:p>
                      <a:pPr algn="l" fontAlgn="ctr"/>
                      <a:r>
                        <a:rPr lang="en-GB" sz="2400" u="none" strike="noStrike" dirty="0">
                          <a:effectLst/>
                        </a:rPr>
                        <a:t>NSPHS</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Sweden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866</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39973985"/>
                  </a:ext>
                </a:extLst>
              </a:tr>
              <a:tr h="358237">
                <a:tc>
                  <a:txBody>
                    <a:bodyPr/>
                    <a:lstStyle/>
                    <a:p>
                      <a:pPr algn="l" fontAlgn="ctr"/>
                      <a:r>
                        <a:rPr lang="en-GB" sz="2400" u="none" strike="noStrike" dirty="0" err="1" smtClean="0">
                          <a:effectLst/>
                        </a:rPr>
                        <a:t>MadCam</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a:effectLst/>
                        </a:rPr>
                        <a:t>rheumatoid</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185</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97163205"/>
                  </a:ext>
                </a:extLst>
              </a:tr>
              <a:tr h="358237">
                <a:tc>
                  <a:txBody>
                    <a:bodyPr/>
                    <a:lstStyle/>
                    <a:p>
                      <a:pPr algn="l" fontAlgn="ctr"/>
                      <a:r>
                        <a:rPr lang="en-GB" sz="2400" u="none" strike="noStrike" dirty="0">
                          <a:effectLst/>
                        </a:rPr>
                        <a:t>STABILITY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a:effectLst/>
                        </a:rPr>
                        <a:t>atherosclerosis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2951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91240656"/>
                  </a:ext>
                </a:extLst>
              </a:tr>
              <a:tr h="358237">
                <a:tc>
                  <a:txBody>
                    <a:bodyPr/>
                    <a:lstStyle/>
                    <a:p>
                      <a:pPr algn="l" fontAlgn="ctr"/>
                      <a:r>
                        <a:rPr lang="en-GB" sz="2400" u="none" strike="noStrike" dirty="0">
                          <a:effectLst/>
                        </a:rPr>
                        <a:t>STANLEY swe6</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300</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06787886"/>
                  </a:ext>
                </a:extLst>
              </a:tr>
              <a:tr h="358237">
                <a:tc>
                  <a:txBody>
                    <a:bodyPr/>
                    <a:lstStyle/>
                    <a:p>
                      <a:pPr algn="l" fontAlgn="ctr"/>
                      <a:r>
                        <a:rPr lang="en-GB" sz="2400" u="none" strike="noStrike">
                          <a:effectLst/>
                        </a:rPr>
                        <a:t>STANLEY lah1</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344</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15386432"/>
                  </a:ext>
                </a:extLst>
              </a:tr>
              <a:tr h="358237">
                <a:tc>
                  <a:txBody>
                    <a:bodyPr/>
                    <a:lstStyle/>
                    <a:p>
                      <a:pPr algn="l" fontAlgn="ctr"/>
                      <a:r>
                        <a:rPr lang="en-GB" sz="2400" u="none" strike="noStrike" dirty="0" err="1">
                          <a:effectLst/>
                        </a:rPr>
                        <a:t>BioFinder</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dementia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1496</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73648753"/>
                  </a:ext>
                </a:extLst>
              </a:tr>
              <a:tr h="709164">
                <a:tc>
                  <a:txBody>
                    <a:bodyPr/>
                    <a:lstStyle/>
                    <a:p>
                      <a:pPr algn="l" fontAlgn="ctr"/>
                      <a:r>
                        <a:rPr lang="en-GB" sz="2400" u="none" strike="noStrike" dirty="0" smtClean="0">
                          <a:effectLst/>
                        </a:rPr>
                        <a:t>RECOMBINE</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rheumatoid</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860</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98039470"/>
                  </a:ext>
                </a:extLst>
              </a:tr>
              <a:tr h="709164">
                <a:tc>
                  <a:txBody>
                    <a:bodyPr/>
                    <a:lstStyle/>
                    <a:p>
                      <a:pPr algn="l" fontAlgn="ctr"/>
                      <a:r>
                        <a:rPr lang="en-GB" sz="2400" u="none" strike="noStrike">
                          <a:effectLst/>
                        </a:rPr>
                        <a:t>Estonian Biobank</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Estonia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487</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51266887"/>
                  </a:ext>
                </a:extLst>
              </a:tr>
              <a:tr h="358237">
                <a:tc>
                  <a:txBody>
                    <a:bodyPr/>
                    <a:lstStyle/>
                    <a:p>
                      <a:pPr algn="l" fontAlgn="ctr"/>
                      <a:r>
                        <a:rPr lang="en-GB" sz="2400" u="none" strike="noStrike">
                          <a:effectLst/>
                        </a:rPr>
                        <a:t>INTERVAL</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blood donors England</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4902</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6051051"/>
                  </a:ext>
                </a:extLst>
              </a:tr>
              <a:tr h="358237">
                <a:tc>
                  <a:txBody>
                    <a:bodyPr/>
                    <a:lstStyle/>
                    <a:p>
                      <a:pPr algn="l" fontAlgn="ctr"/>
                      <a:r>
                        <a:rPr lang="en-GB" sz="2400" u="none" strike="noStrike">
                          <a:effectLst/>
                        </a:rPr>
                        <a:t>KORA F4</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Germany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1064</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43972382"/>
                  </a:ext>
                </a:extLst>
              </a:tr>
              <a:tr h="358237">
                <a:tc>
                  <a:txBody>
                    <a:bodyPr/>
                    <a:lstStyle/>
                    <a:p>
                      <a:pPr algn="l" fontAlgn="ctr"/>
                      <a:r>
                        <a:rPr lang="en-GB" sz="2400" u="none" strike="noStrike">
                          <a:effectLst/>
                        </a:rPr>
                        <a:t>ORCADES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isolate Orkney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981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54562012"/>
                  </a:ext>
                </a:extLst>
              </a:tr>
              <a:tr h="358237">
                <a:tc>
                  <a:txBody>
                    <a:bodyPr/>
                    <a:lstStyle/>
                    <a:p>
                      <a:pPr algn="l" fontAlgn="ctr"/>
                      <a:r>
                        <a:rPr lang="en-GB" sz="2400" u="none" strike="noStrike">
                          <a:effectLst/>
                        </a:rPr>
                        <a:t>VIS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isolate Croatia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899</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18708248"/>
                  </a:ext>
                </a:extLst>
              </a:tr>
              <a:tr h="358237">
                <a:tc>
                  <a:txBody>
                    <a:bodyPr/>
                    <a:lstStyle/>
                    <a:p>
                      <a:pPr algn="l" fontAlgn="ctr"/>
                      <a:r>
                        <a:rPr lang="en-GB" sz="2400" u="none" strike="noStrike">
                          <a:effectLst/>
                        </a:rPr>
                        <a:t>Total</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15335</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76863419"/>
                  </a:ext>
                </a:extLst>
              </a:tr>
            </a:tbl>
          </a:graphicData>
        </a:graphic>
      </p:graphicFrame>
    </p:spTree>
    <p:extLst>
      <p:ext uri="{BB962C8B-B14F-4D97-AF65-F5344CB8AC3E}">
        <p14:creationId xmlns:p14="http://schemas.microsoft.com/office/powerpoint/2010/main" val="1995674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Association analysis for KORA</a:t>
            </a:r>
          </a:p>
        </p:txBody>
      </p:sp>
      <p:sp>
        <p:nvSpPr>
          <p:cNvPr id="3" name="Content Placeholder 2"/>
          <p:cNvSpPr>
            <a:spLocks noGrp="1"/>
          </p:cNvSpPr>
          <p:nvPr>
            <p:ph idx="1"/>
          </p:nvPr>
        </p:nvSpPr>
        <p:spPr/>
        <p:txBody>
          <a:bodyPr/>
          <a:lstStyle/>
          <a:p>
            <a:r>
              <a:rPr lang="en-GB" dirty="0"/>
              <a:t>Pilot with success/failure with BOLT-LMM on </a:t>
            </a:r>
            <a:r>
              <a:rPr lang="en-GB" dirty="0" smtClean="0"/>
              <a:t>OPG/TNFSF14.</a:t>
            </a:r>
            <a:endParaRPr lang="en-GB" dirty="0"/>
          </a:p>
          <a:p>
            <a:r>
              <a:rPr lang="en-GB" dirty="0"/>
              <a:t>Switch to SNPTEST on transformed measurement ~ </a:t>
            </a:r>
            <a:r>
              <a:rPr lang="en-GB" dirty="0" smtClean="0"/>
              <a:t>age+sex+PC1-PC5, where PCs were derived from pruned SNPs.</a:t>
            </a:r>
            <a:endParaRPr lang="en-GB" dirty="0"/>
          </a:p>
          <a:p>
            <a:r>
              <a:rPr lang="en-GB" dirty="0"/>
              <a:t>Exclusion of six related </a:t>
            </a:r>
            <a:r>
              <a:rPr lang="en-GB" dirty="0" smtClean="0"/>
              <a:t>individuals.</a:t>
            </a:r>
            <a:endParaRPr lang="en-GB" dirty="0"/>
          </a:p>
          <a:p>
            <a:r>
              <a:rPr lang="en-GB" dirty="0"/>
              <a:t>INFO score was compared between SNPTEST and </a:t>
            </a:r>
            <a:r>
              <a:rPr lang="en-GB" dirty="0" err="1"/>
              <a:t>qctool</a:t>
            </a:r>
            <a:r>
              <a:rPr lang="en-GB" dirty="0"/>
              <a:t> –</a:t>
            </a:r>
            <a:r>
              <a:rPr lang="en-GB" dirty="0" err="1" smtClean="0"/>
              <a:t>snp</a:t>
            </a:r>
            <a:r>
              <a:rPr lang="en-GB" dirty="0" smtClean="0"/>
              <a:t>-stats.</a:t>
            </a:r>
            <a:endParaRPr lang="en-GB" dirty="0"/>
          </a:p>
          <a:p>
            <a:r>
              <a:rPr lang="en-GB" dirty="0"/>
              <a:t>Final sample size </a:t>
            </a:r>
            <a:r>
              <a:rPr lang="en-GB" dirty="0" smtClean="0"/>
              <a:t>N=1,064.</a:t>
            </a:r>
            <a:endParaRPr lang="en-GB" dirty="0"/>
          </a:p>
          <a:p>
            <a:r>
              <a:rPr lang="en-GB" dirty="0"/>
              <a:t>Several disruptions on cardio/TRYGGVE and FGF.5 for #</a:t>
            </a:r>
            <a:r>
              <a:rPr lang="en-GB" dirty="0" smtClean="0"/>
              <a:t>SNPs.</a:t>
            </a:r>
            <a:endParaRPr lang="en-GB" dirty="0"/>
          </a:p>
        </p:txBody>
      </p:sp>
    </p:spTree>
    <p:extLst>
      <p:ext uri="{BB962C8B-B14F-4D97-AF65-F5344CB8AC3E}">
        <p14:creationId xmlns:p14="http://schemas.microsoft.com/office/powerpoint/2010/main" val="2298769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Meta-analysis (METAL)</a:t>
            </a:r>
            <a:endParaRPr lang="en-GB" b="1" dirty="0"/>
          </a:p>
        </p:txBody>
      </p:sp>
      <p:sp>
        <p:nvSpPr>
          <p:cNvPr id="3" name="Content Placeholder 2"/>
          <p:cNvSpPr>
            <a:spLocks noGrp="1"/>
          </p:cNvSpPr>
          <p:nvPr>
            <p:ph idx="1"/>
          </p:nvPr>
        </p:nvSpPr>
        <p:spPr/>
        <p:txBody>
          <a:bodyPr/>
          <a:lstStyle/>
          <a:p>
            <a:r>
              <a:rPr lang="en-GB" dirty="0"/>
              <a:t>TACKPOSITIONS/CUSTOMVARIABLE with 2018-08-28 release.</a:t>
            </a:r>
          </a:p>
          <a:p>
            <a:r>
              <a:rPr lang="en-GB" dirty="0"/>
              <a:t>~ 36hr on TRYGGVE.</a:t>
            </a:r>
          </a:p>
          <a:p>
            <a:r>
              <a:rPr lang="en-GB" dirty="0"/>
              <a:t>No GC correction (</a:t>
            </a:r>
            <a:r>
              <a:rPr lang="en-GB" dirty="0" err="1"/>
              <a:t>polygenicity</a:t>
            </a:r>
            <a:r>
              <a:rPr lang="en-GB" dirty="0"/>
              <a:t>/population stratification) on individual studies.</a:t>
            </a:r>
          </a:p>
          <a:p>
            <a:r>
              <a:rPr lang="en-GB" dirty="0"/>
              <a:t>Effect size-based </a:t>
            </a:r>
            <a:r>
              <a:rPr lang="en-GB" dirty="0" smtClean="0"/>
              <a:t>(as composed to the p-value based counterpart</a:t>
            </a:r>
            <a:r>
              <a:rPr lang="en-GB" dirty="0"/>
              <a:t>).</a:t>
            </a:r>
          </a:p>
          <a:p>
            <a:r>
              <a:rPr lang="en-GB" dirty="0"/>
              <a:t>N&gt;=10.</a:t>
            </a:r>
          </a:p>
          <a:p>
            <a:endParaRPr lang="en-GB" dirty="0"/>
          </a:p>
        </p:txBody>
      </p:sp>
    </p:spTree>
    <p:extLst>
      <p:ext uri="{BB962C8B-B14F-4D97-AF65-F5344CB8AC3E}">
        <p14:creationId xmlns:p14="http://schemas.microsoft.com/office/powerpoint/2010/main" val="3002967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Quality control of meta-analysis</a:t>
            </a:r>
            <a:endParaRPr lang="en-GB" b="1" dirty="0"/>
          </a:p>
        </p:txBody>
      </p:sp>
      <p:sp>
        <p:nvSpPr>
          <p:cNvPr id="3" name="Content Placeholder 2"/>
          <p:cNvSpPr>
            <a:spLocks noGrp="1"/>
          </p:cNvSpPr>
          <p:nvPr>
            <p:ph idx="1"/>
          </p:nvPr>
        </p:nvSpPr>
        <p:spPr/>
        <p:txBody>
          <a:bodyPr/>
          <a:lstStyle/>
          <a:p>
            <a:r>
              <a:rPr lang="en-GB" dirty="0"/>
              <a:t>QCGWAS only desirable for small (esp. problematic) number of proteins.</a:t>
            </a:r>
          </a:p>
          <a:p>
            <a:r>
              <a:rPr lang="en-GB" dirty="0"/>
              <a:t>Manhattan plots were produced for each protein from each cohort.</a:t>
            </a:r>
          </a:p>
          <a:p>
            <a:r>
              <a:rPr lang="en-GB" dirty="0"/>
              <a:t>It indicates that </a:t>
            </a:r>
            <a:r>
              <a:rPr lang="en-GB" dirty="0" err="1"/>
              <a:t>sumstats</a:t>
            </a:r>
            <a:r>
              <a:rPr lang="en-GB" dirty="0"/>
              <a:t> are generally satisfactory</a:t>
            </a:r>
            <a:r>
              <a:rPr lang="en-GB" dirty="0" smtClean="0"/>
              <a:t>.</a:t>
            </a:r>
          </a:p>
          <a:p>
            <a:r>
              <a:rPr lang="en-GB" dirty="0" smtClean="0"/>
              <a:t>The QC over </a:t>
            </a:r>
            <a:r>
              <a:rPr lang="en-GB" dirty="0" err="1" smtClean="0"/>
              <a:t>IFN.gamma</a:t>
            </a:r>
            <a:r>
              <a:rPr lang="en-GB" dirty="0" smtClean="0"/>
              <a:t> is given below as example.</a:t>
            </a:r>
          </a:p>
          <a:p>
            <a:pPr lvl="1"/>
            <a:r>
              <a:rPr lang="en-GB" dirty="0" smtClean="0"/>
              <a:t>QCGWAS.</a:t>
            </a:r>
          </a:p>
          <a:p>
            <a:pPr lvl="1"/>
            <a:r>
              <a:rPr lang="en-GB" dirty="0" smtClean="0"/>
              <a:t>LLOD.</a:t>
            </a:r>
          </a:p>
          <a:p>
            <a:pPr lvl="1"/>
            <a:r>
              <a:rPr lang="en-GB" dirty="0" smtClean="0"/>
              <a:t>Exclusion from METAL.</a:t>
            </a:r>
          </a:p>
          <a:p>
            <a:pPr lvl="1"/>
            <a:r>
              <a:rPr lang="en-GB" dirty="0" err="1" smtClean="0"/>
              <a:t>Evenutal</a:t>
            </a:r>
            <a:r>
              <a:rPr lang="en-GB" dirty="0" smtClean="0"/>
              <a:t> Manhattan plot.</a:t>
            </a:r>
            <a:endParaRPr lang="en-GB" dirty="0"/>
          </a:p>
        </p:txBody>
      </p:sp>
    </p:spTree>
    <p:extLst>
      <p:ext uri="{BB962C8B-B14F-4D97-AF65-F5344CB8AC3E}">
        <p14:creationId xmlns:p14="http://schemas.microsoft.com/office/powerpoint/2010/main" val="1815722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Manhattan </a:t>
            </a:r>
            <a:r>
              <a:rPr lang="en-GB" b="1" dirty="0" smtClean="0"/>
              <a:t>plots (QCGWAS)</a:t>
            </a:r>
            <a:endParaRPr lang="en-GB" b="1" dirty="0"/>
          </a:p>
        </p:txBody>
      </p:sp>
      <p:pic>
        <p:nvPicPr>
          <p:cNvPr id="6" name="Picture 5"/>
          <p:cNvPicPr>
            <a:picLocks noChangeAspect="1"/>
          </p:cNvPicPr>
          <p:nvPr/>
        </p:nvPicPr>
        <p:blipFill>
          <a:blip r:embed="rId2"/>
          <a:stretch>
            <a:fillRect/>
          </a:stretch>
        </p:blipFill>
        <p:spPr>
          <a:xfrm>
            <a:off x="1328446" y="1842264"/>
            <a:ext cx="9685493" cy="4584669"/>
          </a:xfrm>
          <a:prstGeom prst="rect">
            <a:avLst/>
          </a:prstGeom>
        </p:spPr>
      </p:pic>
    </p:spTree>
    <p:extLst>
      <p:ext uri="{BB962C8B-B14F-4D97-AF65-F5344CB8AC3E}">
        <p14:creationId xmlns:p14="http://schemas.microsoft.com/office/powerpoint/2010/main" val="20144316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1136</TotalTime>
  <Words>1457</Words>
  <Application>Microsoft Office PowerPoint</Application>
  <PresentationFormat>Widescreen</PresentationFormat>
  <Paragraphs>217</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SimSun</vt:lpstr>
      <vt:lpstr>Arial</vt:lpstr>
      <vt:lpstr>Calibri</vt:lpstr>
      <vt:lpstr>Calibri Light</vt:lpstr>
      <vt:lpstr>Verdana</vt:lpstr>
      <vt:lpstr>Office Theme</vt:lpstr>
      <vt:lpstr>Genomic dissection of inflammatory proteins</vt:lpstr>
      <vt:lpstr>Introduction</vt:lpstr>
      <vt:lpstr>Olink Proximity Extension Assay (PEA) technology</vt:lpstr>
      <vt:lpstr>Methods</vt:lpstr>
      <vt:lpstr>Study information</vt:lpstr>
      <vt:lpstr>Association analysis for KORA</vt:lpstr>
      <vt:lpstr>Meta-analysis (METAL)</vt:lpstr>
      <vt:lpstr>Quality control of meta-analysis</vt:lpstr>
      <vt:lpstr>Manhattan plots (QCGWAS)</vt:lpstr>
      <vt:lpstr>Q-Q plot (QCGWAS)</vt:lpstr>
      <vt:lpstr>IFN.gamma ylim=c(0,25) (qqman)</vt:lpstr>
      <vt:lpstr>Associate information on LLOD</vt:lpstr>
      <vt:lpstr>Busy Manhattan plots and % (above LLOD)</vt:lpstr>
      <vt:lpstr>IFN.gamma from &gt;1,000 signals to none (qqman)</vt:lpstr>
      <vt:lpstr>Identification of near-independent signals</vt:lpstr>
      <vt:lpstr>Results</vt:lpstr>
      <vt:lpstr>Approximately independent LD blocks</vt:lpstr>
      <vt:lpstr>410 Signals</vt:lpstr>
      <vt:lpstr>Annotation by PhenoScanner</vt:lpstr>
      <vt:lpstr>Manhattan plot (OPG)</vt:lpstr>
      <vt:lpstr>Q-Q plot (OPG)</vt:lpstr>
      <vt:lpstr>Regional plot (OPG, chr8)</vt:lpstr>
      <vt:lpstr>Forest plot (OPG, chr8)</vt:lpstr>
      <vt:lpstr>Forest plot (OPG, chr17)</vt:lpstr>
      <vt:lpstr>Conclusion</vt:lpstr>
      <vt:lpstr>Outlook of the analysis</vt:lpstr>
      <vt:lpstr>Other aspects</vt:lpstr>
      <vt:lpstr>References</vt:lpstr>
      <vt:lpstr>Acknowledgements</vt:lpstr>
      <vt:lpstr>Landmarks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SCALLOP/INF1 analysis</dc:title>
  <dc:creator>Tengyu Zhao</dc:creator>
  <cp:lastModifiedBy>Jing Zhao</cp:lastModifiedBy>
  <cp:revision>558</cp:revision>
  <dcterms:created xsi:type="dcterms:W3CDTF">2018-11-11T14:47:16Z</dcterms:created>
  <dcterms:modified xsi:type="dcterms:W3CDTF">2019-05-10T15:05:14Z</dcterms:modified>
</cp:coreProperties>
</file>